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9"/>
  </p:notesMasterIdLst>
  <p:sldIdLst>
    <p:sldId id="350" r:id="rId2"/>
    <p:sldId id="259" r:id="rId3"/>
    <p:sldId id="354" r:id="rId4"/>
    <p:sldId id="355" r:id="rId5"/>
    <p:sldId id="356" r:id="rId6"/>
    <p:sldId id="375" r:id="rId7"/>
    <p:sldId id="376" r:id="rId8"/>
    <p:sldId id="260" r:id="rId9"/>
    <p:sldId id="334" r:id="rId10"/>
    <p:sldId id="335" r:id="rId11"/>
    <p:sldId id="336" r:id="rId12"/>
    <p:sldId id="337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 User" initials="CU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B6D5AB"/>
    <a:srgbClr val="EA0000"/>
    <a:srgbClr val="77933C"/>
    <a:srgbClr val="FF3300"/>
    <a:srgbClr val="FF0000"/>
    <a:srgbClr val="CC0000"/>
    <a:srgbClr val="73BEF1"/>
    <a:srgbClr val="1376B9"/>
    <a:srgbClr val="131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82" autoAdjust="0"/>
    <p:restoredTop sz="86353" autoAdjust="0"/>
  </p:normalViewPr>
  <p:slideViewPr>
    <p:cSldViewPr>
      <p:cViewPr varScale="1">
        <p:scale>
          <a:sx n="74" d="100"/>
          <a:sy n="74" d="100"/>
        </p:scale>
        <p:origin x="3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69" y="2013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2248-3E8E-4013-A492-EE2D20E1DA6B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03EE-1FBA-4CD6-A9B1-250AC4FFD3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7543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9623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9623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35113"/>
            <a:ext cx="3962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174875"/>
            <a:ext cx="3962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2320" y="6583680"/>
            <a:ext cx="1828800" cy="274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325880"/>
            <a:ext cx="8686800" cy="0"/>
          </a:xfrm>
          <a:prstGeom prst="line">
            <a:avLst/>
          </a:prstGeom>
          <a:ln w="38100">
            <a:solidFill>
              <a:srgbClr val="AAD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>
    <p:wipe dir="r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Calibri" pitchFamily="34" charset="0"/>
        <a:buChar char="●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●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/>
              <a:t> 	Prepare an unadjusted trial balance.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	Adjust supplies and prepaid insurance.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r="704"/>
          <a:stretch>
            <a:fillRect/>
          </a:stretch>
        </p:blipFill>
        <p:spPr bwMode="auto">
          <a:xfrm>
            <a:off x="0" y="-1"/>
            <a:ext cx="9144000" cy="221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2.	</a:t>
            </a:r>
            <a:r>
              <a:rPr lang="en-US" dirty="0">
                <a:ea typeface="Calibri"/>
                <a:cs typeface="Times New Roman"/>
              </a:rPr>
              <a:t>What four </a:t>
            </a:r>
            <a:r>
              <a:rPr lang="en-US" dirty="0" smtClean="0">
                <a:ea typeface="Calibri"/>
                <a:cs typeface="Times New Roman"/>
              </a:rPr>
              <a:t>questions are </a:t>
            </a:r>
            <a:r>
              <a:rPr lang="en-US" dirty="0">
                <a:ea typeface="Calibri"/>
                <a:cs typeface="Times New Roman"/>
              </a:rPr>
              <a:t>used to analyze the adjustment of an account?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895600"/>
            <a:ext cx="7315200" cy="3230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300" dirty="0" smtClean="0">
                <a:ea typeface="Calibri"/>
                <a:cs typeface="Times New Roman"/>
              </a:rPr>
              <a:t>1.	What is the balance of the account being adjusted?</a:t>
            </a:r>
          </a:p>
          <a:p>
            <a:pPr marL="342900" marR="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300" dirty="0" smtClean="0">
                <a:ea typeface="Calibri"/>
                <a:cs typeface="Times New Roman"/>
              </a:rPr>
              <a:t>2.	What should the balance be for this account?</a:t>
            </a:r>
          </a:p>
          <a:p>
            <a:pPr marL="342900" marR="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300" dirty="0" smtClean="0">
                <a:ea typeface="Calibri"/>
                <a:cs typeface="Times New Roman"/>
              </a:rPr>
              <a:t>3.	What must be done to correct the account balance?</a:t>
            </a:r>
          </a:p>
          <a:p>
            <a:pPr marL="342900" marR="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300" dirty="0" smtClean="0">
                <a:ea typeface="Calibri"/>
                <a:cs typeface="Times New Roman"/>
              </a:rPr>
              <a:t>4.	What adjustment is made?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3.	</a:t>
            </a:r>
            <a:r>
              <a:rPr lang="en-US" dirty="0" smtClean="0">
                <a:ea typeface="Calibri"/>
                <a:cs typeface="Times New Roman"/>
              </a:rPr>
              <a:t>Which </a:t>
            </a:r>
            <a:r>
              <a:rPr lang="en-US" dirty="0">
                <a:ea typeface="Calibri"/>
                <a:cs typeface="Times New Roman"/>
              </a:rPr>
              <a:t>accounts are used for the adjustment to office supplies?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971801"/>
            <a:ext cx="7315200" cy="2286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Arial"/>
              </a:rPr>
              <a:t>Supplies Expense—Office</a:t>
            </a:r>
            <a:endParaRPr lang="en-US" sz="3200" dirty="0" smtClean="0">
              <a:ea typeface="Calibri"/>
              <a:cs typeface="Times New Roman"/>
            </a:endParaRP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Arial"/>
              </a:rPr>
              <a:t>Supplies—Office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4.	</a:t>
            </a:r>
            <a:r>
              <a:rPr lang="en-US" dirty="0" smtClean="0">
                <a:ea typeface="Calibri"/>
                <a:cs typeface="Times New Roman"/>
              </a:rPr>
              <a:t>Which </a:t>
            </a:r>
            <a:r>
              <a:rPr lang="en-US" dirty="0">
                <a:ea typeface="Calibri"/>
                <a:cs typeface="Times New Roman"/>
              </a:rPr>
              <a:t>accounts are used for the adjustment to prepaid insurance?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Arial"/>
              </a:rPr>
              <a:t>Insurance Expense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Arial"/>
              </a:rPr>
              <a:t>Prepaid Insurance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15-1</a:t>
            </a:r>
            <a:br>
              <a:rPr lang="en-US" dirty="0" smtClean="0"/>
            </a:br>
            <a:r>
              <a:rPr lang="en-US" dirty="0" smtClean="0"/>
              <a:t>On You Own 15-1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15-1 thru 15-4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445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15-1 </a:t>
            </a:r>
            <a:r>
              <a:rPr lang="en-US" dirty="0" err="1" smtClean="0"/>
              <a:t>Unadj</a:t>
            </a:r>
            <a:r>
              <a:rPr lang="en-US" dirty="0" smtClean="0"/>
              <a:t> TB (tab)</a:t>
            </a:r>
          </a:p>
          <a:p>
            <a:pPr lvl="2"/>
            <a:r>
              <a:rPr lang="en-US" dirty="0" smtClean="0"/>
              <a:t>15-4 GL (tab)</a:t>
            </a:r>
          </a:p>
          <a:p>
            <a:pPr lvl="2"/>
            <a:r>
              <a:rPr lang="en-US" dirty="0" smtClean="0"/>
              <a:t>15-1 thru 15-4 GJ (tab)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15-1 thru 15-4 own 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445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15-1 </a:t>
            </a:r>
            <a:r>
              <a:rPr lang="en-US" dirty="0" err="1" smtClean="0"/>
              <a:t>Unadj</a:t>
            </a:r>
            <a:r>
              <a:rPr lang="en-US" dirty="0" smtClean="0"/>
              <a:t> TB (tab)</a:t>
            </a:r>
          </a:p>
          <a:p>
            <a:pPr lvl="2"/>
            <a:r>
              <a:rPr lang="en-US" dirty="0" smtClean="0"/>
              <a:t>15-4 GL (tab)</a:t>
            </a:r>
          </a:p>
          <a:p>
            <a:pPr lvl="2"/>
            <a:r>
              <a:rPr lang="en-US" dirty="0" smtClean="0"/>
              <a:t>15-1 thru 15-4 GJ (tab)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/>
              <a:t> 	Adjust merchandise inventory.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	Adjust interest receivable.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r="705"/>
          <a:stretch>
            <a:fillRect/>
          </a:stretch>
        </p:blipFill>
        <p:spPr bwMode="auto">
          <a:xfrm>
            <a:off x="0" y="0"/>
            <a:ext cx="9144000" cy="221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Recording an Adjusting Entry for Merchandise Inventory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amount of inventory on hand at the beginning of a fiscal period is called </a:t>
            </a:r>
            <a:r>
              <a:rPr lang="en-US" b="1" dirty="0" smtClean="0">
                <a:solidFill>
                  <a:srgbClr val="0070C0"/>
                </a:solidFill>
              </a:rPr>
              <a:t>beginning inventory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During the period, merchandise is purchased and merchandise is sold. </a:t>
            </a:r>
          </a:p>
          <a:p>
            <a:r>
              <a:rPr lang="en-US" dirty="0" smtClean="0"/>
              <a:t>To determine how much merchandise remains in inventory at the end of the period, a physical inventory is conducted. </a:t>
            </a:r>
          </a:p>
          <a:p>
            <a:r>
              <a:rPr lang="en-US" dirty="0" smtClean="0"/>
              <a:t>The actual count of merchandise at the end of a fiscal period is called </a:t>
            </a:r>
            <a:r>
              <a:rPr lang="en-US" b="1" dirty="0" smtClean="0">
                <a:solidFill>
                  <a:srgbClr val="0070C0"/>
                </a:solidFill>
              </a:rPr>
              <a:t>ending inventory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Recording an Adjusting Entry for Merchandise Inventory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Chapter 15_Page 446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9784" y="1600200"/>
            <a:ext cx="4965700" cy="1752600"/>
          </a:xfrm>
          <a:prstGeom prst="rect">
            <a:avLst/>
          </a:prstGeom>
        </p:spPr>
      </p:pic>
      <p:pic>
        <p:nvPicPr>
          <p:cNvPr id="9" name="Picture 8" descr="Chapter 15_Page 446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4019664"/>
            <a:ext cx="7772400" cy="1771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Down Arrow 38"/>
          <p:cNvSpPr/>
          <p:nvPr/>
        </p:nvSpPr>
        <p:spPr>
          <a:xfrm>
            <a:off x="2621280" y="187452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68"/>
          <p:cNvGrpSpPr/>
          <p:nvPr/>
        </p:nvGrpSpPr>
        <p:grpSpPr>
          <a:xfrm>
            <a:off x="45720" y="1447800"/>
            <a:ext cx="3764280" cy="909661"/>
            <a:chOff x="45720" y="1447800"/>
            <a:chExt cx="3764280" cy="909661"/>
          </a:xfrm>
        </p:grpSpPr>
        <p:sp>
          <p:nvSpPr>
            <p:cNvPr id="67" name="Rectangle 66"/>
            <p:cNvSpPr/>
            <p:nvPr/>
          </p:nvSpPr>
          <p:spPr>
            <a:xfrm>
              <a:off x="1950720" y="1804051"/>
              <a:ext cx="18592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r>
                <a:rPr lang="en-US" sz="1400" dirty="0" smtClean="0"/>
                <a:t>Adj.	5,648.44</a:t>
              </a:r>
            </a:p>
          </p:txBody>
        </p:sp>
        <p:grpSp>
          <p:nvGrpSpPr>
            <p:cNvPr id="6" name="Group 40"/>
            <p:cNvGrpSpPr/>
            <p:nvPr/>
          </p:nvGrpSpPr>
          <p:grpSpPr>
            <a:xfrm>
              <a:off x="45720" y="1447800"/>
              <a:ext cx="3733800" cy="909661"/>
              <a:chOff x="2667000" y="2739009"/>
              <a:chExt cx="3733800" cy="909661"/>
            </a:xfrm>
          </p:grpSpPr>
          <p:grpSp>
            <p:nvGrpSpPr>
              <p:cNvPr id="8" name="Group 17"/>
              <p:cNvGrpSpPr/>
              <p:nvPr/>
            </p:nvGrpSpPr>
            <p:grpSpPr>
              <a:xfrm>
                <a:off x="2667000" y="2739009"/>
                <a:ext cx="3733800" cy="909661"/>
                <a:chOff x="5605505" y="1667685"/>
                <a:chExt cx="3733800" cy="909661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605505" y="2025134"/>
                  <a:ext cx="19354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tabLst>
                      <a:tab pos="1490663" algn="dec"/>
                    </a:tabLst>
                  </a:pPr>
                  <a:r>
                    <a:rPr lang="en-US" sz="14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Dec. 31 Bal.	 108,486.44</a:t>
                  </a:r>
                </a:p>
                <a:p>
                  <a:pPr>
                    <a:tabLst>
                      <a:tab pos="1490663" algn="dec"/>
                    </a:tabLst>
                  </a:pPr>
                  <a:r>
                    <a:rPr lang="en-US" sz="1400" i="1" dirty="0" smtClean="0"/>
                    <a:t>(New Bal.	102,838.00)</a:t>
                  </a:r>
                  <a:endParaRPr lang="en-US" sz="1400" dirty="0" smtClean="0"/>
                </a:p>
              </p:txBody>
            </p:sp>
            <p:grpSp>
              <p:nvGrpSpPr>
                <p:cNvPr id="11" name="Group 53"/>
                <p:cNvGrpSpPr/>
                <p:nvPr/>
              </p:nvGrpSpPr>
              <p:grpSpPr>
                <a:xfrm>
                  <a:off x="5681705" y="1667685"/>
                  <a:ext cx="3657600" cy="909661"/>
                  <a:chOff x="5681705" y="1667685"/>
                  <a:chExt cx="3657600" cy="909661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6087036" y="1667685"/>
                    <a:ext cx="2871269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Merchandise Inventory</a:t>
                    </a:r>
                  </a:p>
                </p:txBody>
              </p:sp>
              <p:cxnSp>
                <p:nvCxnSpPr>
                  <p:cNvPr id="47" name="Straight Connector 46"/>
                  <p:cNvCxnSpPr/>
                  <p:nvPr/>
                </p:nvCxnSpPr>
                <p:spPr>
                  <a:xfrm flipH="1">
                    <a:off x="5681705" y="2028706"/>
                    <a:ext cx="36576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7512034" y="2028706"/>
                    <a:ext cx="0" cy="54864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3" name="Rectangle 42"/>
              <p:cNvSpPr/>
              <p:nvPr/>
            </p:nvSpPr>
            <p:spPr>
              <a:xfrm>
                <a:off x="4581356" y="3101790"/>
                <a:ext cx="181944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371600" algn="dec"/>
                  </a:tabLst>
                </a:pPr>
                <a:endParaRPr lang="en-US" sz="1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Group 48"/>
          <p:cNvGrpSpPr/>
          <p:nvPr/>
        </p:nvGrpSpPr>
        <p:grpSpPr>
          <a:xfrm>
            <a:off x="45722" y="2514600"/>
            <a:ext cx="3870958" cy="895314"/>
            <a:chOff x="2667002" y="3805809"/>
            <a:chExt cx="3870958" cy="895314"/>
          </a:xfrm>
        </p:grpSpPr>
        <p:grpSp>
          <p:nvGrpSpPr>
            <p:cNvPr id="15" name="Group 23"/>
            <p:cNvGrpSpPr/>
            <p:nvPr/>
          </p:nvGrpSpPr>
          <p:grpSpPr>
            <a:xfrm>
              <a:off x="2667002" y="3805809"/>
              <a:ext cx="3733799" cy="895314"/>
              <a:chOff x="5602242" y="2672632"/>
              <a:chExt cx="3467222" cy="895314"/>
            </a:xfrm>
          </p:grpSpPr>
          <p:grpSp>
            <p:nvGrpSpPr>
              <p:cNvPr id="16" name="Group 55"/>
              <p:cNvGrpSpPr/>
              <p:nvPr/>
            </p:nvGrpSpPr>
            <p:grpSpPr>
              <a:xfrm>
                <a:off x="5673000" y="2672632"/>
                <a:ext cx="3396464" cy="895314"/>
                <a:chOff x="5673000" y="2672632"/>
                <a:chExt cx="3396464" cy="895314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915155" y="2672632"/>
                  <a:ext cx="28712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Income Summary</a:t>
                  </a:r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5673000" y="3019306"/>
                  <a:ext cx="339646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7364374" y="3019306"/>
                  <a:ext cx="0" cy="548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52"/>
              <p:cNvSpPr/>
              <p:nvPr/>
            </p:nvSpPr>
            <p:spPr>
              <a:xfrm>
                <a:off x="5602242" y="3019306"/>
                <a:ext cx="179729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490663" algn="dec"/>
                  </a:tabLst>
                </a:pPr>
                <a:r>
                  <a:rPr lang="en-US" sz="1400" dirty="0" smtClean="0"/>
                  <a:t>Adj.	5,648.44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678680" y="4150660"/>
              <a:ext cx="18592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endParaRPr lang="en-US" sz="1400" dirty="0" smtClean="0"/>
            </a:p>
          </p:txBody>
        </p:sp>
      </p:grpSp>
      <p:grpSp>
        <p:nvGrpSpPr>
          <p:cNvPr id="17" name="Group 56"/>
          <p:cNvGrpSpPr/>
          <p:nvPr/>
        </p:nvGrpSpPr>
        <p:grpSpPr>
          <a:xfrm>
            <a:off x="1981790" y="3581400"/>
            <a:ext cx="3014221" cy="1539240"/>
            <a:chOff x="762000" y="1371600"/>
            <a:chExt cx="3014221" cy="1539240"/>
          </a:xfrm>
        </p:grpSpPr>
        <p:sp>
          <p:nvSpPr>
            <p:cNvPr id="58" name="Rectangle 57"/>
            <p:cNvSpPr/>
            <p:nvPr/>
          </p:nvSpPr>
          <p:spPr>
            <a:xfrm>
              <a:off x="1143000" y="1371600"/>
              <a:ext cx="2633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Debit Income Summary</a:t>
              </a:r>
            </a:p>
          </p:txBody>
        </p:sp>
        <p:grpSp>
          <p:nvGrpSpPr>
            <p:cNvPr id="18" name="Group 12"/>
            <p:cNvGrpSpPr/>
            <p:nvPr/>
          </p:nvGrpSpPr>
          <p:grpSpPr>
            <a:xfrm>
              <a:off x="762000" y="1371600"/>
              <a:ext cx="365760" cy="1539240"/>
              <a:chOff x="1066800" y="3048000"/>
              <a:chExt cx="365760" cy="1539240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1249680" y="3124200"/>
                <a:ext cx="0" cy="146304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19" name="Group 61"/>
          <p:cNvGrpSpPr/>
          <p:nvPr/>
        </p:nvGrpSpPr>
        <p:grpSpPr>
          <a:xfrm>
            <a:off x="2286000" y="5638800"/>
            <a:ext cx="3664399" cy="733485"/>
            <a:chOff x="762000" y="1038225"/>
            <a:chExt cx="3664399" cy="733485"/>
          </a:xfrm>
        </p:grpSpPr>
        <p:sp>
          <p:nvSpPr>
            <p:cNvPr id="63" name="Rectangle 62"/>
            <p:cNvSpPr/>
            <p:nvPr/>
          </p:nvSpPr>
          <p:spPr>
            <a:xfrm>
              <a:off x="1143000" y="1371600"/>
              <a:ext cx="32833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000" dirty="0" smtClean="0">
                  <a:solidFill>
                    <a:srgbClr val="0070C0"/>
                  </a:solidFill>
                </a:rPr>
                <a:t>Credit Merchandise Inventory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20" name="Group 12"/>
            <p:cNvGrpSpPr/>
            <p:nvPr/>
          </p:nvGrpSpPr>
          <p:grpSpPr>
            <a:xfrm>
              <a:off x="762000" y="1038225"/>
              <a:ext cx="365760" cy="699135"/>
              <a:chOff x="1066800" y="2714625"/>
              <a:chExt cx="365760" cy="699135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1242492" y="2714625"/>
                <a:ext cx="7188" cy="409576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Journalizing the Adjusting Entry for Interest Receivable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earned but not yet received is called </a:t>
            </a:r>
            <a:r>
              <a:rPr lang="en-US" b="1" dirty="0" smtClean="0">
                <a:solidFill>
                  <a:srgbClr val="0070C0"/>
                </a:solidFill>
              </a:rPr>
              <a:t>accrued interest income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4456" y="2973778"/>
            <a:ext cx="3124200" cy="255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/>
          <p:nvPr/>
        </p:nvGrpSpPr>
        <p:grpSpPr>
          <a:xfrm>
            <a:off x="45720" y="1447800"/>
            <a:ext cx="3733800" cy="909661"/>
            <a:chOff x="2667000" y="2739009"/>
            <a:chExt cx="3733800" cy="909661"/>
          </a:xfrm>
        </p:grpSpPr>
        <p:grpSp>
          <p:nvGrpSpPr>
            <p:cNvPr id="5" name="Group 17"/>
            <p:cNvGrpSpPr/>
            <p:nvPr/>
          </p:nvGrpSpPr>
          <p:grpSpPr>
            <a:xfrm>
              <a:off x="2667000" y="2739009"/>
              <a:ext cx="3733800" cy="909661"/>
              <a:chOff x="5605505" y="1667685"/>
              <a:chExt cx="3733800" cy="909661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605505" y="2025134"/>
                <a:ext cx="19354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490663" algn="dec"/>
                  </a:tabLst>
                </a:pPr>
                <a:r>
                  <a:rPr lang="en-US" sz="1400" dirty="0" smtClean="0"/>
                  <a:t>Adj.	93.00</a:t>
                </a:r>
              </a:p>
            </p:txBody>
          </p:sp>
          <p:grpSp>
            <p:nvGrpSpPr>
              <p:cNvPr id="6" name="Group 53"/>
              <p:cNvGrpSpPr/>
              <p:nvPr/>
            </p:nvGrpSpPr>
            <p:grpSpPr>
              <a:xfrm>
                <a:off x="5681705" y="1667685"/>
                <a:ext cx="3657600" cy="909661"/>
                <a:chOff x="5681705" y="1667685"/>
                <a:chExt cx="3657600" cy="90966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087036" y="1667685"/>
                  <a:ext cx="28712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Interest  Receivable</a:t>
                  </a:r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5681705" y="2028706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512034" y="2028706"/>
                  <a:ext cx="0" cy="548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Rectangle 43"/>
            <p:cNvSpPr/>
            <p:nvPr/>
          </p:nvSpPr>
          <p:spPr>
            <a:xfrm>
              <a:off x="4581356" y="3101790"/>
              <a:ext cx="18194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Journalizing the Adjusting Entry for Interest Receivable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Chapter 15_Page 448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1676400"/>
            <a:ext cx="4751832" cy="1847130"/>
          </a:xfrm>
          <a:prstGeom prst="rect">
            <a:avLst/>
          </a:prstGeom>
        </p:spPr>
      </p:pic>
      <p:pic>
        <p:nvPicPr>
          <p:cNvPr id="9" name="Picture 8" descr="Chapter 15_Page 448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4038600"/>
            <a:ext cx="7772400" cy="1762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LO3</a:t>
            </a:r>
            <a:endParaRPr lang="en-US" dirty="0"/>
          </a:p>
        </p:txBody>
      </p:sp>
      <p:grpSp>
        <p:nvGrpSpPr>
          <p:cNvPr id="7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1981790" y="3581400"/>
            <a:ext cx="3171700" cy="1630680"/>
            <a:chOff x="762000" y="1371600"/>
            <a:chExt cx="3171700" cy="1630680"/>
          </a:xfrm>
        </p:grpSpPr>
        <p:sp>
          <p:nvSpPr>
            <p:cNvPr id="59" name="Rectangle 58"/>
            <p:cNvSpPr/>
            <p:nvPr/>
          </p:nvSpPr>
          <p:spPr>
            <a:xfrm>
              <a:off x="1143000" y="1371600"/>
              <a:ext cx="2790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Debit Interest Receivable</a:t>
              </a:r>
            </a:p>
          </p:txBody>
        </p:sp>
        <p:grpSp>
          <p:nvGrpSpPr>
            <p:cNvPr id="14" name="Group 12"/>
            <p:cNvGrpSpPr/>
            <p:nvPr/>
          </p:nvGrpSpPr>
          <p:grpSpPr>
            <a:xfrm>
              <a:off x="762000" y="1371600"/>
              <a:ext cx="365760" cy="1630680"/>
              <a:chOff x="1066800" y="3048000"/>
              <a:chExt cx="365760" cy="1630680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>
                <a:off x="1249680" y="3124200"/>
                <a:ext cx="0" cy="155448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15" name="Group 62"/>
          <p:cNvGrpSpPr/>
          <p:nvPr/>
        </p:nvGrpSpPr>
        <p:grpSpPr>
          <a:xfrm>
            <a:off x="2286000" y="5638800"/>
            <a:ext cx="2893932" cy="733485"/>
            <a:chOff x="762000" y="1038225"/>
            <a:chExt cx="2893932" cy="733485"/>
          </a:xfrm>
        </p:grpSpPr>
        <p:sp>
          <p:nvSpPr>
            <p:cNvPr id="64" name="Rectangle 63"/>
            <p:cNvSpPr/>
            <p:nvPr/>
          </p:nvSpPr>
          <p:spPr>
            <a:xfrm>
              <a:off x="1143000" y="1371600"/>
              <a:ext cx="25129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000" dirty="0" smtClean="0">
                  <a:solidFill>
                    <a:srgbClr val="0070C0"/>
                  </a:solidFill>
                </a:rPr>
                <a:t>Credit Interest Income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16" name="Group 12"/>
            <p:cNvGrpSpPr/>
            <p:nvPr/>
          </p:nvGrpSpPr>
          <p:grpSpPr>
            <a:xfrm>
              <a:off x="762000" y="1038225"/>
              <a:ext cx="365760" cy="699135"/>
              <a:chOff x="1066800" y="2714625"/>
              <a:chExt cx="365760" cy="699135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1242492" y="2714625"/>
                <a:ext cx="7188" cy="409576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grpSp>
        <p:nvGrpSpPr>
          <p:cNvPr id="17" name="Group 68"/>
          <p:cNvGrpSpPr/>
          <p:nvPr/>
        </p:nvGrpSpPr>
        <p:grpSpPr>
          <a:xfrm>
            <a:off x="45722" y="2438400"/>
            <a:ext cx="3870958" cy="1066800"/>
            <a:chOff x="45722" y="2438400"/>
            <a:chExt cx="3870958" cy="1066800"/>
          </a:xfrm>
        </p:grpSpPr>
        <p:grpSp>
          <p:nvGrpSpPr>
            <p:cNvPr id="18" name="Group 49"/>
            <p:cNvGrpSpPr/>
            <p:nvPr/>
          </p:nvGrpSpPr>
          <p:grpSpPr>
            <a:xfrm>
              <a:off x="45722" y="2438400"/>
              <a:ext cx="3870958" cy="895314"/>
              <a:chOff x="2667002" y="3805809"/>
              <a:chExt cx="3870958" cy="895314"/>
            </a:xfrm>
          </p:grpSpPr>
          <p:grpSp>
            <p:nvGrpSpPr>
              <p:cNvPr id="19" name="Group 23"/>
              <p:cNvGrpSpPr/>
              <p:nvPr/>
            </p:nvGrpSpPr>
            <p:grpSpPr>
              <a:xfrm>
                <a:off x="2667002" y="3805809"/>
                <a:ext cx="3733799" cy="895314"/>
                <a:chOff x="5602242" y="2672632"/>
                <a:chExt cx="3467222" cy="895314"/>
              </a:xfrm>
            </p:grpSpPr>
            <p:grpSp>
              <p:nvGrpSpPr>
                <p:cNvPr id="20" name="Group 55"/>
                <p:cNvGrpSpPr/>
                <p:nvPr/>
              </p:nvGrpSpPr>
              <p:grpSpPr>
                <a:xfrm>
                  <a:off x="5673000" y="2672632"/>
                  <a:ext cx="3396464" cy="895314"/>
                  <a:chOff x="5673000" y="2672632"/>
                  <a:chExt cx="3396464" cy="895314"/>
                </a:xfrm>
              </p:grpSpPr>
              <p:sp>
                <p:nvSpPr>
                  <p:cNvPr id="55" name="Rectangle 54"/>
                  <p:cNvSpPr/>
                  <p:nvPr/>
                </p:nvSpPr>
                <p:spPr>
                  <a:xfrm>
                    <a:off x="5915155" y="2672632"/>
                    <a:ext cx="2871269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Interest Income</a:t>
                    </a:r>
                  </a:p>
                </p:txBody>
              </p:sp>
              <p:cxnSp>
                <p:nvCxnSpPr>
                  <p:cNvPr id="56" name="Straight Connector 55"/>
                  <p:cNvCxnSpPr/>
                  <p:nvPr/>
                </p:nvCxnSpPr>
                <p:spPr>
                  <a:xfrm flipH="1">
                    <a:off x="5673000" y="3019306"/>
                    <a:ext cx="339646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7364374" y="3019306"/>
                    <a:ext cx="0" cy="54864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Rectangle 53"/>
                <p:cNvSpPr/>
                <p:nvPr/>
              </p:nvSpPr>
              <p:spPr>
                <a:xfrm>
                  <a:off x="5602242" y="3019306"/>
                  <a:ext cx="179729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tabLst>
                      <a:tab pos="1490663" algn="dec"/>
                    </a:tabLst>
                  </a:pPr>
                  <a:endParaRPr lang="en-US" sz="1400" dirty="0" smtClean="0"/>
                </a:p>
              </p:txBody>
            </p:sp>
          </p:grpSp>
          <p:sp>
            <p:nvSpPr>
              <p:cNvPr id="52" name="Rectangle 51"/>
              <p:cNvSpPr/>
              <p:nvPr/>
            </p:nvSpPr>
            <p:spPr>
              <a:xfrm>
                <a:off x="4678680" y="4150660"/>
                <a:ext cx="1859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371600" algn="dec"/>
                  </a:tabLst>
                </a:pPr>
                <a:endParaRPr lang="en-US" sz="1400" dirty="0" smtClean="0"/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950720" y="2766536"/>
              <a:ext cx="19354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490663" algn="dec"/>
                </a:tabLst>
              </a:pP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Dec. 31 Bal.	 464.00</a:t>
              </a:r>
            </a:p>
            <a:p>
              <a:pPr>
                <a:tabLst>
                  <a:tab pos="1490663" algn="dec"/>
                </a:tabLst>
              </a:pPr>
              <a:r>
                <a:rPr lang="en-US" sz="1400" dirty="0" smtClean="0"/>
                <a:t>New Bal.	93.00</a:t>
              </a:r>
            </a:p>
            <a:p>
              <a:pPr>
                <a:tabLst>
                  <a:tab pos="1490663" algn="dec"/>
                </a:tabLst>
              </a:pPr>
              <a:r>
                <a:rPr lang="en-US" sz="1400" i="1" dirty="0" smtClean="0"/>
                <a:t>(New Bal.	557.00)</a:t>
              </a:r>
              <a:endParaRPr lang="en-US" sz="1400" dirty="0" smtClean="0"/>
            </a:p>
          </p:txBody>
        </p:sp>
      </p:grpSp>
      <p:sp>
        <p:nvSpPr>
          <p:cNvPr id="70" name="Down Arrow 69"/>
          <p:cNvSpPr/>
          <p:nvPr/>
        </p:nvSpPr>
        <p:spPr>
          <a:xfrm flipV="1">
            <a:off x="2971800" y="283733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own Arrow 39"/>
          <p:cNvSpPr/>
          <p:nvPr/>
        </p:nvSpPr>
        <p:spPr>
          <a:xfrm flipV="1">
            <a:off x="792480" y="187452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1.	</a:t>
            </a:r>
            <a:r>
              <a:rPr lang="en-US" dirty="0">
                <a:ea typeface="Calibri"/>
                <a:cs typeface="Times New Roman"/>
              </a:rPr>
              <a:t>How is the amount of merchandise inventory on hand at the end of the fiscal year determined?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A physical inventory is conducted.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Adjusting Account Balances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general ledger accounts need to be brought up to date before financial statements are prepared.</a:t>
            </a:r>
          </a:p>
          <a:p>
            <a:r>
              <a:rPr lang="en-US" dirty="0" smtClean="0"/>
              <a:t>Adjusting entries are used to bring a general ledger account up to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2.	</a:t>
            </a:r>
            <a:r>
              <a:rPr lang="en-US" dirty="0">
                <a:ea typeface="Calibri"/>
                <a:cs typeface="Times New Roman"/>
              </a:rPr>
              <a:t>What adjusting entry is recorded when the ending merchandise inventory is greater than the beginning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Debit </a:t>
            </a:r>
            <a:r>
              <a:rPr lang="en-US" sz="3200" dirty="0" smtClean="0">
                <a:ea typeface="Calibri"/>
                <a:cs typeface="Arial"/>
              </a:rPr>
              <a:t>Merchandise Inventory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Credit </a:t>
            </a:r>
            <a:r>
              <a:rPr lang="en-US" sz="3200" dirty="0" smtClean="0">
                <a:ea typeface="Calibri"/>
                <a:cs typeface="Arial"/>
              </a:rPr>
              <a:t>Income Summary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3.	</a:t>
            </a:r>
            <a:r>
              <a:rPr lang="en-US" dirty="0">
                <a:ea typeface="Calibri"/>
                <a:cs typeface="Times New Roman"/>
              </a:rPr>
              <a:t>How often is revenue earned on an outstanding note receivable?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Daily</a:t>
            </a:r>
            <a:endParaRPr lang="en-US" sz="3200" dirty="0" smtClean="0"/>
          </a:p>
          <a:p>
            <a:pPr lvl="0">
              <a:spcBef>
                <a:spcPct val="20000"/>
              </a:spcBef>
              <a:buClr>
                <a:srgbClr val="FF0000"/>
              </a:buClr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15-2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4.	</a:t>
            </a:r>
            <a:r>
              <a:rPr lang="en-US" dirty="0">
                <a:ea typeface="Calibri"/>
                <a:cs typeface="Times New Roman"/>
              </a:rPr>
              <a:t>What types of accounts are increased by recording an adjusting entry for accrued revenue?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The adjusting entry for accrued revenue increases a revenue account (a credit) and increases a receivable account (a debit).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15-2</a:t>
            </a:r>
            <a:br>
              <a:rPr lang="en-US" dirty="0" smtClean="0"/>
            </a:br>
            <a:r>
              <a:rPr lang="en-US" dirty="0" smtClean="0"/>
              <a:t>On You Own 15-2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15-1 thru 15-4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449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15-1 thru 15-4 GJ (tab)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15-1 thru 15-4 own 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449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15-1 thru 15-4 GJ (tab)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 	Calculate depreciation expense using the straight-line method.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6</a:t>
            </a:r>
            <a:r>
              <a:rPr lang="en-US" sz="2400" dirty="0" smtClean="0"/>
              <a:t> 	Adjust accumulated depreciation.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r="705"/>
          <a:stretch>
            <a:fillRect/>
          </a:stretch>
        </p:blipFill>
        <p:spPr bwMode="auto">
          <a:xfrm>
            <a:off x="0" y="0"/>
            <a:ext cx="9144000" cy="221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Categories of Assets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businesses use several broad categories of assets in their operations. </a:t>
            </a:r>
          </a:p>
          <a:p>
            <a:r>
              <a:rPr lang="en-US" dirty="0" smtClean="0"/>
              <a:t>Cash and other assets expected to be exchanged for cash or consumed within a year are called </a:t>
            </a:r>
            <a:r>
              <a:rPr lang="en-US" b="1" dirty="0" smtClean="0">
                <a:solidFill>
                  <a:srgbClr val="0070C0"/>
                </a:solidFill>
              </a:rPr>
              <a:t>current assets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Physical assets that will be used for a number of years in the operation of a business are called </a:t>
            </a:r>
            <a:r>
              <a:rPr lang="en-US" b="1" dirty="0" smtClean="0">
                <a:solidFill>
                  <a:srgbClr val="0070C0"/>
                </a:solidFill>
              </a:rPr>
              <a:t>plant assets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Depreciating Plant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loss in the usefulness of a plant asset as a result of wear or obsolescence is called </a:t>
            </a:r>
            <a:r>
              <a:rPr lang="en-US" b="1" dirty="0" smtClean="0">
                <a:solidFill>
                  <a:srgbClr val="0070C0"/>
                </a:solidFill>
              </a:rPr>
              <a:t>depreciation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match revenue with the expenses used to earn the revenue, the cost of a plant asset must be expensed over the asset’s useful life. </a:t>
            </a:r>
          </a:p>
          <a:p>
            <a:r>
              <a:rPr lang="en-US" dirty="0" smtClean="0"/>
              <a:t>The portion of a plant asset’s cost that is transferred to an expense account in each fiscal period during that asset’s useful life is called </a:t>
            </a:r>
            <a:r>
              <a:rPr lang="en-US" b="1" dirty="0" smtClean="0">
                <a:solidFill>
                  <a:srgbClr val="0070C0"/>
                </a:solidFill>
              </a:rPr>
              <a:t>depreciation expense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Depreciating Plant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factors are considered in calculating the annual amount of depreciation expense for a plant asset:</a:t>
            </a:r>
          </a:p>
          <a:p>
            <a:pPr lvl="1"/>
            <a:r>
              <a:rPr lang="en-US" dirty="0" smtClean="0"/>
              <a:t>Original cost</a:t>
            </a:r>
          </a:p>
          <a:p>
            <a:pPr lvl="1"/>
            <a:r>
              <a:rPr lang="en-US" dirty="0" smtClean="0"/>
              <a:t>Salvage value</a:t>
            </a:r>
          </a:p>
          <a:p>
            <a:pPr lvl="1"/>
            <a:r>
              <a:rPr lang="en-US" dirty="0" smtClean="0"/>
              <a:t>Useful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Depreciating Plant Assets—</a:t>
            </a:r>
            <a:br>
              <a:rPr lang="en-US" dirty="0" smtClean="0"/>
            </a:br>
            <a:r>
              <a:rPr lang="en-US" dirty="0" smtClean="0"/>
              <a:t>Original Cost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The original cost of a plant asset includes all costs paid to make the asset usable to a business.</a:t>
            </a:r>
          </a:p>
          <a:p>
            <a:r>
              <a:rPr lang="en-US" dirty="0" smtClean="0"/>
              <a:t>These costs include the price of the asset plus delivery and any necessary installation costs.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Depreciating Plant Assets—</a:t>
            </a:r>
            <a:br>
              <a:rPr lang="en-US" sz="3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dirty="0" smtClean="0"/>
              <a:t>Salvage Value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estimate of the amount that will be received for an asset at the time of its disposal is called its </a:t>
            </a:r>
            <a:r>
              <a:rPr lang="en-US" b="1" dirty="0" smtClean="0">
                <a:solidFill>
                  <a:srgbClr val="0070C0"/>
                </a:solidFill>
              </a:rPr>
              <a:t>salvage value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Salvage value may also be referred to as </a:t>
            </a:r>
            <a:r>
              <a:rPr lang="en-US" i="1" dirty="0" smtClean="0">
                <a:solidFill>
                  <a:srgbClr val="0070C0"/>
                </a:solidFill>
              </a:rPr>
              <a:t>residual value </a:t>
            </a:r>
            <a:r>
              <a:rPr lang="en-US" dirty="0" smtClean="0"/>
              <a:t>or </a:t>
            </a:r>
            <a:r>
              <a:rPr lang="en-US" i="1" dirty="0">
                <a:solidFill>
                  <a:srgbClr val="0070C0"/>
                </a:solidFill>
              </a:rPr>
              <a:t>scrap value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Since salvage value cannot be known when the asset is bought, it must be estimated.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" name="Flowchart: Delay 5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Preparing an Unadjusted Trial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step in preparing adjusting entries is to prepare a trial balance. </a:t>
            </a:r>
          </a:p>
          <a:p>
            <a:r>
              <a:rPr lang="en-US" dirty="0" smtClean="0"/>
              <a:t>A trial balance prepared before adjusting entries are posted is called an </a:t>
            </a:r>
            <a:r>
              <a:rPr lang="en-US" b="1" dirty="0" smtClean="0">
                <a:solidFill>
                  <a:srgbClr val="0070C0"/>
                </a:solidFill>
              </a:rPr>
              <a:t>unadjusted trial balance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7" name="Flowchart: Delay 6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Depreciating Plant Assets—</a:t>
            </a:r>
            <a:br>
              <a:rPr lang="en-US" sz="3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dirty="0" smtClean="0"/>
              <a:t>Useful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period of time over which an asset contributes to the earnings of a business is called its </a:t>
            </a:r>
            <a:r>
              <a:rPr lang="en-US" b="1" dirty="0" smtClean="0">
                <a:solidFill>
                  <a:srgbClr val="0070C0"/>
                </a:solidFill>
              </a:rPr>
              <a:t>useful life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total amount of depreciation expense is distributed over the estimated useful life of a plant asset.</a:t>
            </a:r>
          </a:p>
          <a:p>
            <a:r>
              <a:rPr lang="en-US" dirty="0" smtClean="0"/>
              <a:t>Two factors affect the useful life of a plant asset: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hysical depreciation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unctional depreciation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6" name="Flowchart: Delay 5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Straight-line Depreciation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Recording an equal amount of depreciation expense for a plant asset in each year of its useful life is called the </a:t>
            </a:r>
            <a:r>
              <a:rPr lang="en-US" sz="2800" b="1" dirty="0" smtClean="0">
                <a:solidFill>
                  <a:srgbClr val="0070C0"/>
                </a:solidFill>
              </a:rPr>
              <a:t>straight-line method of depreciation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LO5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914400" y="3200400"/>
            <a:ext cx="6553200" cy="12954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35000">
                <a:schemeClr val="accent3">
                  <a:tint val="44500"/>
                  <a:satMod val="160000"/>
                </a:schemeClr>
              </a:gs>
              <a:gs pos="77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3000" y="3200400"/>
          <a:ext cx="7086599" cy="9220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830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Original Cost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−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Estimated Salvage Value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=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Estimated Total Depreciation Expense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143000" y="4114800"/>
          <a:ext cx="7086599" cy="312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$2,500.00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−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$500.00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=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$2,000.00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914400" y="4724400"/>
            <a:ext cx="6553200" cy="12954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35000">
                <a:schemeClr val="accent3">
                  <a:tint val="44500"/>
                  <a:satMod val="160000"/>
                </a:schemeClr>
              </a:gs>
              <a:gs pos="77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143000" y="4724400"/>
          <a:ext cx="7086599" cy="9220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83058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Estimated Total Depreciation Expense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÷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Years of Estimated Useful Life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=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Annual Depreciation Expense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143000" y="5638800"/>
          <a:ext cx="7086599" cy="312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$2,000.00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÷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=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$400.00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Accumulated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Depreciation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total amount of depreciation expense that has been recorded since the purchase of a plant asset is called </a:t>
            </a:r>
            <a:r>
              <a:rPr lang="en-US" sz="2800" b="1" dirty="0" smtClean="0">
                <a:solidFill>
                  <a:srgbClr val="0070C0"/>
                </a:solidFill>
              </a:rPr>
              <a:t>accumulated depreciation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14400" y="3429000"/>
            <a:ext cx="65532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35000">
                <a:schemeClr val="accent3">
                  <a:tint val="44500"/>
                  <a:satMod val="160000"/>
                </a:schemeClr>
              </a:gs>
              <a:gs pos="77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143000" y="3429000"/>
          <a:ext cx="7086599" cy="9220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83058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20X2 Accumulated Depreciation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+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20X3 Depreciation Expense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=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20X3 Accumulated</a:t>
                      </a:r>
                      <a:r>
                        <a:rPr lang="en-US" sz="2000" b="1" u="none" strike="noStrike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Depreciation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3000" y="4411980"/>
          <a:ext cx="7086599" cy="312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$800.00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+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$400.00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=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$1,200.00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original cost of a plant asset minus accumulated depreciation is called the </a:t>
            </a:r>
            <a:r>
              <a:rPr lang="en-US" sz="2800" b="1" dirty="0" smtClean="0">
                <a:solidFill>
                  <a:srgbClr val="0070C0"/>
                </a:solidFill>
              </a:rPr>
              <a:t>book value </a:t>
            </a:r>
            <a:r>
              <a:rPr lang="en-US" sz="2800" dirty="0" smtClean="0"/>
              <a:t>of a plant asset.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914400" y="3429000"/>
            <a:ext cx="65532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35000">
                <a:schemeClr val="accent3">
                  <a:tint val="44500"/>
                  <a:satMod val="160000"/>
                </a:schemeClr>
              </a:gs>
              <a:gs pos="77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3000" y="3429000"/>
          <a:ext cx="7086599" cy="9220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830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Original Cost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−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20X3 Accumulated Depreciation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=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  <a:t>Ending 20X3</a:t>
                      </a:r>
                      <a:br>
                        <a:rPr lang="en-US" sz="2000" b="1" u="none" strike="noStrike" dirty="0" smtClean="0">
                          <a:solidFill>
                            <a:srgbClr val="0070C0"/>
                          </a:solidFill>
                        </a:rPr>
                      </a:br>
                      <a:r>
                        <a:rPr lang="en-US" sz="2000" b="1" u="none" strike="noStrike" baseline="0" dirty="0" smtClean="0">
                          <a:solidFill>
                            <a:srgbClr val="0070C0"/>
                          </a:solidFill>
                        </a:rPr>
                        <a:t>Book Value</a:t>
                      </a:r>
                      <a:endParaRPr lang="en-US" sz="20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143000" y="4411980"/>
          <a:ext cx="7086599" cy="312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32709"/>
                <a:gridCol w="644236"/>
                <a:gridCol w="1932709"/>
                <a:gridCol w="644236"/>
                <a:gridCol w="1932709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$2,500.00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−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$1,200.00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=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/>
                        <a:t>$1,300.00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Journalizing the Adjusting Entry for Accumulated Depreciation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3" name="Group 13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5" name="Flowchart: Delay 1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7"/>
          <p:cNvGrpSpPr/>
          <p:nvPr/>
        </p:nvGrpSpPr>
        <p:grpSpPr>
          <a:xfrm>
            <a:off x="2743200" y="2142295"/>
            <a:ext cx="3657600" cy="665226"/>
            <a:chOff x="5681705" y="1667685"/>
            <a:chExt cx="3657600" cy="665226"/>
          </a:xfrm>
        </p:grpSpPr>
        <p:sp>
          <p:nvSpPr>
            <p:cNvPr id="20" name="Rectangle 19"/>
            <p:cNvSpPr/>
            <p:nvPr/>
          </p:nvSpPr>
          <p:spPr>
            <a:xfrm>
              <a:off x="5681705" y="2025134"/>
              <a:ext cx="18592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r>
                <a:rPr lang="en-US" sz="1400" dirty="0" smtClean="0"/>
                <a:t>Adj.	7,485.00</a:t>
              </a:r>
            </a:p>
          </p:txBody>
        </p:sp>
        <p:grpSp>
          <p:nvGrpSpPr>
            <p:cNvPr id="6" name="Group 53"/>
            <p:cNvGrpSpPr/>
            <p:nvPr/>
          </p:nvGrpSpPr>
          <p:grpSpPr>
            <a:xfrm>
              <a:off x="5681705" y="1667685"/>
              <a:ext cx="3657600" cy="635341"/>
              <a:chOff x="5681705" y="1667685"/>
              <a:chExt cx="3657600" cy="63534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81705" y="1667685"/>
                <a:ext cx="36576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Depreciation Expense—Office Equipment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5681705" y="2028706"/>
                <a:ext cx="3657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512034" y="20287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23"/>
          <p:cNvGrpSpPr/>
          <p:nvPr/>
        </p:nvGrpSpPr>
        <p:grpSpPr>
          <a:xfrm>
            <a:off x="2743200" y="4655613"/>
            <a:ext cx="3657605" cy="654451"/>
            <a:chOff x="5672997" y="2672632"/>
            <a:chExt cx="3396467" cy="654451"/>
          </a:xfrm>
        </p:grpSpPr>
        <p:grpSp>
          <p:nvGrpSpPr>
            <p:cNvPr id="8" name="Group 55"/>
            <p:cNvGrpSpPr/>
            <p:nvPr/>
          </p:nvGrpSpPr>
          <p:grpSpPr>
            <a:xfrm>
              <a:off x="5672997" y="2672632"/>
              <a:ext cx="3396467" cy="620994"/>
              <a:chOff x="5672997" y="2672632"/>
              <a:chExt cx="3396467" cy="62099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672997" y="2672632"/>
                <a:ext cx="3396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Depreciation Expense—Store Equipment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H="1">
                <a:off x="5673000" y="3019306"/>
                <a:ext cx="339646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364374" y="3019306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/>
            <p:cNvSpPr/>
            <p:nvPr/>
          </p:nvSpPr>
          <p:spPr>
            <a:xfrm>
              <a:off x="5672999" y="3019306"/>
              <a:ext cx="17265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r>
                <a:rPr lang="en-US" sz="1400" dirty="0" smtClean="0"/>
                <a:t>Adj.	9,830.00</a:t>
              </a:r>
            </a:p>
          </p:txBody>
        </p:sp>
      </p:grpSp>
      <p:grpSp>
        <p:nvGrpSpPr>
          <p:cNvPr id="9" name="Group 32"/>
          <p:cNvGrpSpPr/>
          <p:nvPr/>
        </p:nvGrpSpPr>
        <p:grpSpPr>
          <a:xfrm>
            <a:off x="2743200" y="5334000"/>
            <a:ext cx="4023360" cy="1065585"/>
            <a:chOff x="2743200" y="5177409"/>
            <a:chExt cx="4023360" cy="1065585"/>
          </a:xfrm>
        </p:grpSpPr>
        <p:sp>
          <p:nvSpPr>
            <p:cNvPr id="34" name="Rectangle 33"/>
            <p:cNvSpPr/>
            <p:nvPr/>
          </p:nvSpPr>
          <p:spPr>
            <a:xfrm>
              <a:off x="4572000" y="5504330"/>
              <a:ext cx="219456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604963" algn="dec"/>
                </a:tabLst>
              </a:pPr>
              <a:r>
                <a:rPr lang="en-US" sz="1400" i="1" dirty="0" smtClean="0">
                  <a:solidFill>
                    <a:schemeClr val="bg1">
                      <a:lumMod val="50000"/>
                    </a:schemeClr>
                  </a:solidFill>
                </a:rPr>
                <a:t>Dec. 31 Bal.	8,495.00</a:t>
              </a:r>
            </a:p>
            <a:p>
              <a:pPr>
                <a:tabLst>
                  <a:tab pos="1604963" algn="dec"/>
                </a:tabLst>
              </a:pPr>
              <a:r>
                <a:rPr lang="en-US" sz="1400" dirty="0" smtClean="0"/>
                <a:t>Adj.	9,830.00</a:t>
              </a:r>
            </a:p>
            <a:p>
              <a:pPr>
                <a:tabLst>
                  <a:tab pos="1604963" algn="dec"/>
                </a:tabLst>
              </a:pPr>
              <a:r>
                <a:rPr lang="en-US" sz="1400" i="1" dirty="0" smtClean="0"/>
                <a:t>(New Bal.	18,325.00)</a:t>
              </a:r>
            </a:p>
          </p:txBody>
        </p:sp>
        <p:grpSp>
          <p:nvGrpSpPr>
            <p:cNvPr id="10" name="Group 55"/>
            <p:cNvGrpSpPr/>
            <p:nvPr/>
          </p:nvGrpSpPr>
          <p:grpSpPr>
            <a:xfrm>
              <a:off x="2743200" y="5177409"/>
              <a:ext cx="3657600" cy="1063847"/>
              <a:chOff x="5755849" y="2686979"/>
              <a:chExt cx="3657600" cy="106384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755849" y="2686979"/>
                <a:ext cx="36576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Accumulated Depreciation—Store Equipment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H="1">
                <a:off x="5755849" y="3019306"/>
                <a:ext cx="3657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584649" y="3019306"/>
                <a:ext cx="0" cy="7315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Down Arrow 40"/>
          <p:cNvSpPr/>
          <p:nvPr/>
        </p:nvSpPr>
        <p:spPr>
          <a:xfrm flipV="1">
            <a:off x="3505200" y="2541495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Down Arrow 42"/>
          <p:cNvSpPr/>
          <p:nvPr/>
        </p:nvSpPr>
        <p:spPr>
          <a:xfrm flipV="1">
            <a:off x="5566185" y="57150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3"/>
          <p:cNvGrpSpPr/>
          <p:nvPr/>
        </p:nvGrpSpPr>
        <p:grpSpPr>
          <a:xfrm>
            <a:off x="2739615" y="1447800"/>
            <a:ext cx="3657600" cy="670558"/>
            <a:chOff x="2743200" y="2739009"/>
            <a:chExt cx="3657600" cy="670558"/>
          </a:xfrm>
        </p:grpSpPr>
        <p:grpSp>
          <p:nvGrpSpPr>
            <p:cNvPr id="13" name="Group 17"/>
            <p:cNvGrpSpPr/>
            <p:nvPr/>
          </p:nvGrpSpPr>
          <p:grpSpPr>
            <a:xfrm>
              <a:off x="2743200" y="2739009"/>
              <a:ext cx="3657600" cy="665226"/>
              <a:chOff x="5681705" y="1667685"/>
              <a:chExt cx="3657600" cy="66522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681705" y="2025134"/>
                <a:ext cx="1859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371600" algn="dec"/>
                  </a:tabLst>
                </a:pP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Dec. 31 Bal.	24,895.18</a:t>
                </a:r>
              </a:p>
            </p:txBody>
          </p:sp>
          <p:grpSp>
            <p:nvGrpSpPr>
              <p:cNvPr id="14" name="Group 53"/>
              <p:cNvGrpSpPr/>
              <p:nvPr/>
            </p:nvGrpSpPr>
            <p:grpSpPr>
              <a:xfrm>
                <a:off x="5681705" y="1667685"/>
                <a:ext cx="3657600" cy="635341"/>
                <a:chOff x="5681705" y="1667685"/>
                <a:chExt cx="3657600" cy="635341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6087036" y="1667685"/>
                  <a:ext cx="28712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Office Equipment</a:t>
                  </a:r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5681705" y="2028706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7512034" y="2028706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Rectangle 45"/>
            <p:cNvSpPr/>
            <p:nvPr/>
          </p:nvSpPr>
          <p:spPr>
            <a:xfrm>
              <a:off x="4581356" y="3101790"/>
              <a:ext cx="18194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23"/>
          <p:cNvGrpSpPr/>
          <p:nvPr/>
        </p:nvGrpSpPr>
        <p:grpSpPr>
          <a:xfrm>
            <a:off x="2739615" y="3919242"/>
            <a:ext cx="3657602" cy="712434"/>
            <a:chOff x="5672999" y="2672632"/>
            <a:chExt cx="3396465" cy="712434"/>
          </a:xfrm>
        </p:grpSpPr>
        <p:grpSp>
          <p:nvGrpSpPr>
            <p:cNvPr id="18" name="Group 55"/>
            <p:cNvGrpSpPr/>
            <p:nvPr/>
          </p:nvGrpSpPr>
          <p:grpSpPr>
            <a:xfrm>
              <a:off x="5673000" y="2672632"/>
              <a:ext cx="3396464" cy="712434"/>
              <a:chOff x="5673000" y="2672632"/>
              <a:chExt cx="3396464" cy="71243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915155" y="2672632"/>
                <a:ext cx="28712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Store Equipment</a:t>
                </a: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H="1">
                <a:off x="5673000" y="3019306"/>
                <a:ext cx="339646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7364374" y="3019306"/>
                <a:ext cx="0" cy="365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/>
            <p:cNvSpPr/>
            <p:nvPr/>
          </p:nvSpPr>
          <p:spPr>
            <a:xfrm>
              <a:off x="5672999" y="3019306"/>
              <a:ext cx="17265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Dec. 31 Bal.	59,148.11</a:t>
              </a:r>
            </a:p>
          </p:txBody>
        </p:sp>
      </p:grpSp>
      <p:grpSp>
        <p:nvGrpSpPr>
          <p:cNvPr id="19" name="Group 59"/>
          <p:cNvGrpSpPr/>
          <p:nvPr/>
        </p:nvGrpSpPr>
        <p:grpSpPr>
          <a:xfrm>
            <a:off x="2709134" y="2831458"/>
            <a:ext cx="4053841" cy="1065585"/>
            <a:chOff x="2712719" y="5177409"/>
            <a:chExt cx="4053841" cy="1065585"/>
          </a:xfrm>
        </p:grpSpPr>
        <p:sp>
          <p:nvSpPr>
            <p:cNvPr id="61" name="Rectangle 60"/>
            <p:cNvSpPr/>
            <p:nvPr/>
          </p:nvSpPr>
          <p:spPr>
            <a:xfrm>
              <a:off x="4572000" y="5504330"/>
              <a:ext cx="219456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604963" algn="dec"/>
                </a:tabLst>
              </a:pP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Dec. 31 Bal.	6,189.00</a:t>
              </a:r>
            </a:p>
            <a:p>
              <a:pPr>
                <a:tabLst>
                  <a:tab pos="1604963" algn="dec"/>
                </a:tabLst>
              </a:pPr>
              <a:r>
                <a:rPr lang="en-US" sz="1400" dirty="0" smtClean="0"/>
                <a:t>Adj.	7,485.00</a:t>
              </a:r>
            </a:p>
            <a:p>
              <a:pPr>
                <a:tabLst>
                  <a:tab pos="1604963" algn="dec"/>
                </a:tabLst>
              </a:pPr>
              <a:r>
                <a:rPr lang="en-US" sz="1400" i="1" dirty="0" smtClean="0"/>
                <a:t>(New Bal.	13,674.00)</a:t>
              </a:r>
            </a:p>
          </p:txBody>
        </p:sp>
        <p:grpSp>
          <p:nvGrpSpPr>
            <p:cNvPr id="21" name="Group 52"/>
            <p:cNvGrpSpPr/>
            <p:nvPr/>
          </p:nvGrpSpPr>
          <p:grpSpPr>
            <a:xfrm>
              <a:off x="2712719" y="5177409"/>
              <a:ext cx="3691666" cy="1063847"/>
              <a:chOff x="2712719" y="5177409"/>
              <a:chExt cx="3691666" cy="1063847"/>
            </a:xfrm>
          </p:grpSpPr>
          <p:grpSp>
            <p:nvGrpSpPr>
              <p:cNvPr id="25" name="Group 55"/>
              <p:cNvGrpSpPr/>
              <p:nvPr/>
            </p:nvGrpSpPr>
            <p:grpSpPr>
              <a:xfrm>
                <a:off x="2743200" y="5177409"/>
                <a:ext cx="3661185" cy="1063847"/>
                <a:chOff x="5755849" y="2686979"/>
                <a:chExt cx="3661185" cy="1063847"/>
              </a:xfrm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5759434" y="2686979"/>
                  <a:ext cx="365760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Accumulated Depreciation—Office Equipment</a:t>
                  </a:r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 flipH="1">
                  <a:off x="5755849" y="3019306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7584649" y="3019306"/>
                  <a:ext cx="0" cy="7315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Rectangle 63"/>
              <p:cNvSpPr/>
              <p:nvPr/>
            </p:nvSpPr>
            <p:spPr>
              <a:xfrm>
                <a:off x="2712719" y="5505545"/>
                <a:ext cx="185928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371600" algn="dec"/>
                  </a:tabLst>
                </a:pPr>
                <a:endParaRPr lang="en-US" sz="1400" i="1" dirty="0" smtClean="0"/>
              </a:p>
            </p:txBody>
          </p:sp>
        </p:grpSp>
      </p:grpSp>
      <p:sp>
        <p:nvSpPr>
          <p:cNvPr id="68" name="Down Arrow 67"/>
          <p:cNvSpPr/>
          <p:nvPr/>
        </p:nvSpPr>
        <p:spPr>
          <a:xfrm flipV="1">
            <a:off x="5566185" y="3209365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Down Arrow 68"/>
          <p:cNvSpPr/>
          <p:nvPr/>
        </p:nvSpPr>
        <p:spPr>
          <a:xfrm flipV="1">
            <a:off x="3505200" y="504713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68" grpId="0" animBg="1"/>
      <p:bldP spid="6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pter 15_Page 452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3588580"/>
            <a:ext cx="6400800" cy="1842420"/>
          </a:xfrm>
          <a:prstGeom prst="rect">
            <a:avLst/>
          </a:prstGeom>
        </p:spPr>
      </p:pic>
      <p:grpSp>
        <p:nvGrpSpPr>
          <p:cNvPr id="3" name="Group 51"/>
          <p:cNvGrpSpPr/>
          <p:nvPr/>
        </p:nvGrpSpPr>
        <p:grpSpPr>
          <a:xfrm>
            <a:off x="4572000" y="5029200"/>
            <a:ext cx="4267200" cy="1371600"/>
            <a:chOff x="148552" y="830997"/>
            <a:chExt cx="3977794" cy="1371600"/>
          </a:xfrm>
        </p:grpSpPr>
        <p:sp>
          <p:nvSpPr>
            <p:cNvPr id="53" name="Rectangle 52"/>
            <p:cNvSpPr/>
            <p:nvPr/>
          </p:nvSpPr>
          <p:spPr>
            <a:xfrm>
              <a:off x="1143000" y="1371600"/>
              <a:ext cx="29833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Debit Depreciation Expense—Store Equipment and credit Accumulated Depreciation—Store Equipment</a:t>
              </a:r>
              <a:endParaRPr lang="en-US" sz="4000" dirty="0">
                <a:solidFill>
                  <a:srgbClr val="0070C0"/>
                </a:solidFill>
              </a:endParaRPr>
            </a:p>
          </p:txBody>
        </p:sp>
        <p:grpSp>
          <p:nvGrpSpPr>
            <p:cNvPr id="5" name="Group 12"/>
            <p:cNvGrpSpPr/>
            <p:nvPr/>
          </p:nvGrpSpPr>
          <p:grpSpPr>
            <a:xfrm>
              <a:off x="148552" y="830997"/>
              <a:ext cx="979208" cy="906363"/>
              <a:chOff x="453352" y="2507397"/>
              <a:chExt cx="979208" cy="906363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453352" y="2507397"/>
                <a:ext cx="796330" cy="61680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Journalizing the Adjusting Entry for Accumulated Depreciation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 descr="Chapter 15_Page 452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385960"/>
            <a:ext cx="5486400" cy="21289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LO6</a:t>
            </a:r>
            <a:endParaRPr lang="en-US" dirty="0"/>
          </a:p>
        </p:txBody>
      </p:sp>
      <p:grpSp>
        <p:nvGrpSpPr>
          <p:cNvPr id="6" name="Group 13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5" name="Flowchart: Delay 14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45"/>
          <p:cNvGrpSpPr/>
          <p:nvPr/>
        </p:nvGrpSpPr>
        <p:grpSpPr>
          <a:xfrm>
            <a:off x="382668" y="4648200"/>
            <a:ext cx="3609119" cy="1752600"/>
            <a:chOff x="762000" y="449997"/>
            <a:chExt cx="3364345" cy="1752600"/>
          </a:xfrm>
        </p:grpSpPr>
        <p:sp>
          <p:nvSpPr>
            <p:cNvPr id="47" name="Rectangle 46"/>
            <p:cNvSpPr/>
            <p:nvPr/>
          </p:nvSpPr>
          <p:spPr>
            <a:xfrm>
              <a:off x="1143000" y="1371600"/>
              <a:ext cx="29833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Debit Depreciation Expense—Office Equipment and credit Accumulated Depreciation—Office Equipment</a:t>
              </a:r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762000" y="449997"/>
              <a:ext cx="1774246" cy="1287363"/>
              <a:chOff x="1066800" y="2126397"/>
              <a:chExt cx="1774246" cy="1287363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 flipV="1">
                <a:off x="1249681" y="2126397"/>
                <a:ext cx="1591365" cy="99780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1.	</a:t>
            </a:r>
            <a:r>
              <a:rPr lang="en-US" dirty="0">
                <a:ea typeface="Calibri"/>
                <a:cs typeface="Times New Roman"/>
              </a:rPr>
              <a:t>What are two categories of assets?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914400" y="2514600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Current assets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Plant assets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2.	</a:t>
            </a:r>
            <a:r>
              <a:rPr lang="en-US" dirty="0">
                <a:ea typeface="Calibri"/>
                <a:cs typeface="Times New Roman"/>
              </a:rPr>
              <a:t>What three factors are used to calculate a plant asset’s annual depreciation expense?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Original cost, salvage value, and useful life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3.	</a:t>
            </a:r>
            <a:r>
              <a:rPr lang="en-US" dirty="0">
                <a:ea typeface="Calibri"/>
                <a:cs typeface="Times New Roman"/>
              </a:rPr>
              <a:t>What plant asset account does not have a contra account for accumulated depreciation?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Land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15-3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4.	</a:t>
            </a:r>
            <a:r>
              <a:rPr lang="en-US" dirty="0">
                <a:ea typeface="Calibri"/>
                <a:cs typeface="Times New Roman"/>
              </a:rPr>
              <a:t>How does an adjusting entry for accumulated depreciation affect the related plant asset account?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1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No change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pter 15_Page 4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752598"/>
            <a:ext cx="531488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Preparing an Unadjusted Trial 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2000" y="1371600"/>
            <a:ext cx="2610778" cy="1371600"/>
            <a:chOff x="762000" y="1371600"/>
            <a:chExt cx="2610778" cy="1371600"/>
          </a:xfrm>
        </p:grpSpPr>
        <p:sp>
          <p:nvSpPr>
            <p:cNvPr id="10" name="Rectangle 9"/>
            <p:cNvSpPr/>
            <p:nvPr/>
          </p:nvSpPr>
          <p:spPr>
            <a:xfrm>
              <a:off x="1143000" y="1371600"/>
              <a:ext cx="22297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Write account titles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62000" y="1371600"/>
              <a:ext cx="365760" cy="1371600"/>
              <a:chOff x="1066800" y="3048000"/>
              <a:chExt cx="365760" cy="137160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249680" y="3124200"/>
                <a:ext cx="0" cy="12954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781608" y="5257800"/>
            <a:ext cx="3276600" cy="914400"/>
            <a:chOff x="381000" y="1371600"/>
            <a:chExt cx="3276600" cy="914400"/>
          </a:xfrm>
        </p:grpSpPr>
        <p:sp>
          <p:nvSpPr>
            <p:cNvPr id="23" name="Rectangle 22"/>
            <p:cNvSpPr/>
            <p:nvPr/>
          </p:nvSpPr>
          <p:spPr>
            <a:xfrm>
              <a:off x="1143001" y="1371600"/>
              <a:ext cx="25145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000" dirty="0" smtClean="0">
                  <a:solidFill>
                    <a:srgbClr val="0070C0"/>
                  </a:solidFill>
                </a:rPr>
                <a:t>Total, prove, and rule column totals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24" name="Group 12"/>
            <p:cNvGrpSpPr/>
            <p:nvPr/>
          </p:nvGrpSpPr>
          <p:grpSpPr>
            <a:xfrm>
              <a:off x="381000" y="1371600"/>
              <a:ext cx="746760" cy="914400"/>
              <a:chOff x="685800" y="3048000"/>
              <a:chExt cx="746760" cy="9144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H="1">
                <a:off x="685800" y="3200400"/>
                <a:ext cx="619192" cy="7620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3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4791008" y="1752600"/>
            <a:ext cx="4200592" cy="990600"/>
            <a:chOff x="4724400" y="1752600"/>
            <a:chExt cx="4200592" cy="990600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5495992" y="1981200"/>
              <a:ext cx="752408" cy="762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4724400" y="1752600"/>
              <a:ext cx="4200592" cy="990600"/>
              <a:chOff x="-609600" y="1371600"/>
              <a:chExt cx="4200592" cy="9906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143000" y="1371600"/>
                <a:ext cx="244799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000" dirty="0" smtClean="0">
                    <a:solidFill>
                      <a:srgbClr val="0070C0"/>
                    </a:solidFill>
                  </a:rPr>
                  <a:t>Enter account balances</a:t>
                </a:r>
              </a:p>
            </p:txBody>
          </p:sp>
          <p:grpSp>
            <p:nvGrpSpPr>
              <p:cNvPr id="19" name="Group 12"/>
              <p:cNvGrpSpPr/>
              <p:nvPr/>
            </p:nvGrpSpPr>
            <p:grpSpPr>
              <a:xfrm>
                <a:off x="-609600" y="1371600"/>
                <a:ext cx="1737360" cy="990600"/>
                <a:chOff x="-304800" y="3048000"/>
                <a:chExt cx="1737360" cy="990600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-304800" y="3276600"/>
                  <a:ext cx="1524000" cy="76200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7"/>
                <p:cNvSpPr>
                  <a:spLocks noChangeArrowheads="1"/>
                </p:cNvSpPr>
                <p:nvPr/>
              </p:nvSpPr>
              <p:spPr bwMode="auto">
                <a:xfrm>
                  <a:off x="1066800" y="3048000"/>
                  <a:ext cx="365760" cy="365760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80000">
                      <a:schemeClr val="accent2">
                        <a:shade val="93000"/>
                        <a:satMod val="130000"/>
                      </a:schemeClr>
                    </a:gs>
                    <a:gs pos="100000">
                      <a:schemeClr val="accent2">
                        <a:shade val="94000"/>
                        <a:satMod val="135000"/>
                      </a:schemeClr>
                    </a:gs>
                  </a:gsLst>
                </a:gradFill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b="1" dirty="0" smtClean="0"/>
                    <a:t>2</a:t>
                  </a:r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15-3</a:t>
            </a:r>
            <a:br>
              <a:rPr lang="en-US" dirty="0" smtClean="0"/>
            </a:br>
            <a:r>
              <a:rPr lang="en-US" dirty="0" smtClean="0"/>
              <a:t>On You Own 15-3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15-1 thru 15-4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454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15-3 Calc (tab)</a:t>
            </a:r>
          </a:p>
          <a:p>
            <a:pPr lvl="2"/>
            <a:r>
              <a:rPr lang="en-US" dirty="0" smtClean="0"/>
              <a:t>15-1 thru 15-4 GJ (tab)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15-1 thru 15-4 own 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454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15-3 Calc (tab)</a:t>
            </a:r>
          </a:p>
          <a:p>
            <a:pPr lvl="2"/>
            <a:r>
              <a:rPr lang="en-US" dirty="0" smtClean="0"/>
              <a:t>15-1 thru 15-4 GJ (tab)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" cy="525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Learning Objectives</a:t>
            </a:r>
            <a:endParaRPr lang="en-US" sz="2800" dirty="0"/>
          </a:p>
        </p:txBody>
      </p:sp>
      <p:sp>
        <p:nvSpPr>
          <p:cNvPr id="7" name="Wave 6"/>
          <p:cNvSpPr/>
          <p:nvPr/>
        </p:nvSpPr>
        <p:spPr>
          <a:xfrm>
            <a:off x="0" y="6400800"/>
            <a:ext cx="9144000" cy="457200"/>
          </a:xfrm>
          <a:prstGeom prst="wave">
            <a:avLst/>
          </a:prstGeom>
          <a:solidFill>
            <a:srgbClr val="0066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6600"/>
                </a:solidFill>
              </a:rPr>
              <a:t>© 2014 Cengage Learning. All Rights Reserved.</a:t>
            </a:r>
            <a:endParaRPr lang="en-US" sz="1000" dirty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1" y="2514600"/>
            <a:ext cx="6400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7</a:t>
            </a:r>
            <a:r>
              <a:rPr lang="en-US" sz="2400" dirty="0" smtClean="0"/>
              <a:t> 	Post adjusting entries.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8</a:t>
            </a:r>
            <a:r>
              <a:rPr lang="en-US" sz="2400" dirty="0" smtClean="0"/>
              <a:t> 	Adjust federal income tax payable.</a:t>
            </a:r>
          </a:p>
          <a:p>
            <a:pPr marL="685800" indent="-685800">
              <a:spcAft>
                <a:spcPts val="1200"/>
              </a:spcAft>
            </a:pPr>
            <a:r>
              <a:rPr lang="en-US" sz="2400" b="1" dirty="0" smtClean="0"/>
              <a:t>LO</a:t>
            </a:r>
            <a:r>
              <a:rPr lang="en-US" sz="2400" b="1" dirty="0" smtClean="0">
                <a:solidFill>
                  <a:srgbClr val="FF0000"/>
                </a:solidFill>
              </a:rPr>
              <a:t>9</a:t>
            </a:r>
            <a:r>
              <a:rPr lang="en-US" sz="2400" dirty="0" smtClean="0"/>
              <a:t> 	Prepare an adjusted trial balance.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pter 15_Page 4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7691" y="1524000"/>
            <a:ext cx="6620912" cy="4572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LO7</a:t>
            </a:r>
            <a:endParaRPr lang="en-US" dirty="0"/>
          </a:p>
        </p:txBody>
      </p:sp>
      <p:grpSp>
        <p:nvGrpSpPr>
          <p:cNvPr id="2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Posting Adjusting Entries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 descr="Chapter 15_Page 456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447800"/>
            <a:ext cx="5486400" cy="2231020"/>
          </a:xfrm>
          <a:prstGeom prst="rect">
            <a:avLst/>
          </a:prstGeom>
        </p:spPr>
      </p:pic>
      <p:pic>
        <p:nvPicPr>
          <p:cNvPr id="7" name="Picture 6" descr="Chapter 15_Page 456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191000"/>
            <a:ext cx="5486400" cy="2055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LO7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172200" y="5181600"/>
            <a:ext cx="392371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/>
              <a:t>3</a:t>
            </a:r>
          </a:p>
        </p:txBody>
      </p:sp>
      <p:grpSp>
        <p:nvGrpSpPr>
          <p:cNvPr id="5" name="Group 37"/>
          <p:cNvGrpSpPr/>
          <p:nvPr/>
        </p:nvGrpSpPr>
        <p:grpSpPr>
          <a:xfrm>
            <a:off x="4343400" y="2590800"/>
            <a:ext cx="2514600" cy="2438400"/>
            <a:chOff x="4343400" y="2590800"/>
            <a:chExt cx="2514600" cy="2438400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4343400" y="2590800"/>
              <a:ext cx="1524000" cy="24384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48768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7800" y="37454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Post the credit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36"/>
          <p:cNvGrpSpPr/>
          <p:nvPr/>
        </p:nvGrpSpPr>
        <p:grpSpPr>
          <a:xfrm>
            <a:off x="2895601" y="2438400"/>
            <a:ext cx="2209799" cy="3505200"/>
            <a:chOff x="2895601" y="2438400"/>
            <a:chExt cx="2209799" cy="3505200"/>
          </a:xfrm>
        </p:grpSpPr>
        <p:cxnSp>
          <p:nvCxnSpPr>
            <p:cNvPr id="27" name="Straight Arrow Connector 26"/>
            <p:cNvCxnSpPr/>
            <p:nvPr/>
          </p:nvCxnSpPr>
          <p:spPr>
            <a:xfrm flipH="1">
              <a:off x="3733800" y="2438400"/>
              <a:ext cx="1371600" cy="3505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95601" y="3745468"/>
              <a:ext cx="1523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Post the debit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0" name="Group 38"/>
          <p:cNvGrpSpPr/>
          <p:nvPr/>
        </p:nvGrpSpPr>
        <p:grpSpPr>
          <a:xfrm>
            <a:off x="4608576" y="1783080"/>
            <a:ext cx="4459224" cy="2596896"/>
            <a:chOff x="4608576" y="1783080"/>
            <a:chExt cx="4459224" cy="2596896"/>
          </a:xfrm>
        </p:grpSpPr>
        <p:sp>
          <p:nvSpPr>
            <p:cNvPr id="35" name="Freeform 34"/>
            <p:cNvSpPr/>
            <p:nvPr/>
          </p:nvSpPr>
          <p:spPr>
            <a:xfrm>
              <a:off x="4608576" y="1783080"/>
              <a:ext cx="2715768" cy="2596896"/>
            </a:xfrm>
            <a:custGeom>
              <a:avLst/>
              <a:gdLst>
                <a:gd name="connsiteX0" fmla="*/ 1399032 w 2715768"/>
                <a:gd name="connsiteY0" fmla="*/ 2596896 h 2596896"/>
                <a:gd name="connsiteX1" fmla="*/ 2706624 w 2715768"/>
                <a:gd name="connsiteY1" fmla="*/ 2596896 h 2596896"/>
                <a:gd name="connsiteX2" fmla="*/ 2715768 w 2715768"/>
                <a:gd name="connsiteY2" fmla="*/ 0 h 2596896"/>
                <a:gd name="connsiteX3" fmla="*/ 182880 w 2715768"/>
                <a:gd name="connsiteY3" fmla="*/ 18288 h 2596896"/>
                <a:gd name="connsiteX4" fmla="*/ 0 w 2715768"/>
                <a:gd name="connsiteY4" fmla="*/ 484632 h 259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5768" h="2596896">
                  <a:moveTo>
                    <a:pt x="1399032" y="2596896"/>
                  </a:moveTo>
                  <a:lnTo>
                    <a:pt x="2706624" y="2596896"/>
                  </a:lnTo>
                  <a:lnTo>
                    <a:pt x="2715768" y="0"/>
                  </a:lnTo>
                  <a:lnTo>
                    <a:pt x="182880" y="18288"/>
                  </a:lnTo>
                  <a:lnTo>
                    <a:pt x="0" y="484632"/>
                  </a:lnTo>
                </a:path>
              </a:pathLst>
            </a:cu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67600" y="25908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Enter general ledger account numbers in general journal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7123997" y="2590800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Income Before Federal Income Taxes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trial balance prepared after adjusting entries are posted is called an </a:t>
            </a:r>
            <a:r>
              <a:rPr lang="en-US" b="1" dirty="0">
                <a:solidFill>
                  <a:srgbClr val="0070C0"/>
                </a:solidFill>
              </a:rPr>
              <a:t>adjusted trial balance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pter 15_Page 4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2" y="1371600"/>
            <a:ext cx="3663036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Income Before Federal Income Taxes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62000" y="17526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/>
              <a:t>1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429000" y="1752600"/>
            <a:ext cx="274320" cy="27432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/>
              <a:t>2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95663" y="5593080"/>
            <a:ext cx="3297877" cy="579120"/>
            <a:chOff x="3255323" y="5593080"/>
            <a:chExt cx="3297877" cy="579120"/>
          </a:xfrm>
        </p:grpSpPr>
        <p:grpSp>
          <p:nvGrpSpPr>
            <p:cNvPr id="6" name="Group 33"/>
            <p:cNvGrpSpPr/>
            <p:nvPr/>
          </p:nvGrpSpPr>
          <p:grpSpPr>
            <a:xfrm>
              <a:off x="3255323" y="5802868"/>
              <a:ext cx="3297877" cy="369332"/>
              <a:chOff x="3255323" y="5802868"/>
              <a:chExt cx="3297877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255323" y="580286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−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902795" y="580286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=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199944" y="5802868"/>
                <a:ext cx="1353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$103,518.97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5745480" y="5593080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5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572000" y="3477768"/>
            <a:ext cx="4267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</a:t>
            </a:r>
            <a:r>
              <a:rPr lang="en-US" sz="1600" dirty="0" smtClean="0"/>
              <a:t>Calculate the total account balances of income statement debit accounts, excluding the balance of Federal Income Tax Expense. Include the account balance of Income Summary if the account has a debit balance.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2000" y="2008632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sz="1600" dirty="0" smtClean="0"/>
              <a:t>Enter the account balances of all accounts except Federal Income Tax Expense.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000" y="1530537"/>
            <a:ext cx="426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sz="1600" dirty="0" smtClean="0"/>
              <a:t>	Enter the account titles of all general ledger accounts.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4572000" y="4693920"/>
            <a:ext cx="4267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</a:t>
            </a:r>
            <a:r>
              <a:rPr lang="en-US" sz="1600" dirty="0" smtClean="0"/>
              <a:t>Subtract the total of debits from the total of credits to calculate net income before federal income taxes.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4572000" y="2495038"/>
            <a:ext cx="4267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1600" dirty="0" smtClean="0"/>
              <a:t>Calculate the total account balances of income statement credit accounts. Include the account balance of Income Summary if the account has a credit balance.</a:t>
            </a:r>
          </a:p>
        </p:txBody>
      </p:sp>
      <p:grpSp>
        <p:nvGrpSpPr>
          <p:cNvPr id="7" name="Group 38"/>
          <p:cNvGrpSpPr/>
          <p:nvPr/>
        </p:nvGrpSpPr>
        <p:grpSpPr>
          <a:xfrm>
            <a:off x="1905000" y="2057400"/>
            <a:ext cx="1353256" cy="4114800"/>
            <a:chOff x="1905000" y="2057400"/>
            <a:chExt cx="1353256" cy="4114800"/>
          </a:xfrm>
        </p:grpSpPr>
        <p:grpSp>
          <p:nvGrpSpPr>
            <p:cNvPr id="9" name="Group 31"/>
            <p:cNvGrpSpPr/>
            <p:nvPr/>
          </p:nvGrpSpPr>
          <p:grpSpPr>
            <a:xfrm>
              <a:off x="1905000" y="5593080"/>
              <a:ext cx="1353256" cy="579120"/>
              <a:chOff x="1905000" y="5593080"/>
              <a:chExt cx="1353256" cy="57912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905000" y="5802868"/>
                <a:ext cx="1353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$635,345.90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2926080" y="559308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3</a:t>
                </a:r>
              </a:p>
            </p:txBody>
          </p:sp>
        </p:grpSp>
        <p:sp>
          <p:nvSpPr>
            <p:cNvPr id="37" name="Left Bracket 36"/>
            <p:cNvSpPr/>
            <p:nvPr/>
          </p:nvSpPr>
          <p:spPr>
            <a:xfrm>
              <a:off x="2895600" y="2057400"/>
              <a:ext cx="76200" cy="312420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39"/>
          <p:cNvGrpSpPr/>
          <p:nvPr/>
        </p:nvGrpSpPr>
        <p:grpSpPr>
          <a:xfrm>
            <a:off x="3592812" y="2667000"/>
            <a:ext cx="1353256" cy="3505200"/>
            <a:chOff x="3552472" y="2667000"/>
            <a:chExt cx="1353256" cy="3505200"/>
          </a:xfrm>
        </p:grpSpPr>
        <p:grpSp>
          <p:nvGrpSpPr>
            <p:cNvPr id="13" name="Group 32"/>
            <p:cNvGrpSpPr/>
            <p:nvPr/>
          </p:nvGrpSpPr>
          <p:grpSpPr>
            <a:xfrm>
              <a:off x="3552472" y="5593080"/>
              <a:ext cx="1353256" cy="579120"/>
              <a:chOff x="3552472" y="5593080"/>
              <a:chExt cx="1353256" cy="57912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552472" y="5802868"/>
                <a:ext cx="1353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$531,826.93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3962400" y="5593080"/>
                <a:ext cx="274320" cy="27432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  <p:sp>
          <p:nvSpPr>
            <p:cNvPr id="38" name="Left Bracket 37"/>
            <p:cNvSpPr/>
            <p:nvPr/>
          </p:nvSpPr>
          <p:spPr>
            <a:xfrm flipH="1">
              <a:off x="4114800" y="2667000"/>
              <a:ext cx="76200" cy="274320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Federal Income Tax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tax rates are applied to different levels of net income.</a:t>
            </a:r>
          </a:p>
          <a:p>
            <a:r>
              <a:rPr lang="en-US" dirty="0" smtClean="0"/>
              <a:t>Each tax rate and taxable income amount on one line of a tax table is called a </a:t>
            </a:r>
            <a:r>
              <a:rPr lang="en-US" b="1" dirty="0" smtClean="0">
                <a:solidFill>
                  <a:srgbClr val="0070C0"/>
                </a:solidFill>
              </a:rPr>
              <a:t>tax bracket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tax rate associated with a tax bracket is called a </a:t>
            </a:r>
            <a:r>
              <a:rPr lang="en-US" b="1" dirty="0">
                <a:solidFill>
                  <a:srgbClr val="0070C0"/>
                </a:solidFill>
              </a:rPr>
              <a:t>marginal tax rate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Federal Income Tax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8" name="Flowchart: Delay 7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04800" y="1752600"/>
            <a:ext cx="65532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35000">
                <a:schemeClr val="accent3">
                  <a:tint val="44500"/>
                  <a:satMod val="160000"/>
                </a:schemeClr>
              </a:gs>
              <a:gs pos="77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33400" y="1813560"/>
          <a:ext cx="7498080" cy="8610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0160"/>
                <a:gridCol w="274320"/>
                <a:gridCol w="1280160"/>
                <a:gridCol w="274320"/>
                <a:gridCol w="1280160"/>
                <a:gridCol w="274320"/>
                <a:gridCol w="1280160"/>
                <a:gridCol w="274320"/>
                <a:gridCol w="1280160"/>
              </a:tblGrid>
              <a:tr h="83058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Net Income before Federal Income Taxes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−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Of the Amount  Over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=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Net Income Subject to Marginal Tax Rate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latin typeface="Calibri"/>
                        </a:rPr>
                        <a:t>×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latin typeface="Calibri"/>
                        </a:rPr>
                        <a:t>Marginal Tax Rate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latin typeface="Calibri"/>
                        </a:rPr>
                        <a:t>=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70C0"/>
                          </a:solidFill>
                          <a:latin typeface="Calibri"/>
                        </a:rPr>
                        <a:t>Marginal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70C0"/>
                          </a:solidFill>
                          <a:latin typeface="Calibri"/>
                        </a:rPr>
                        <a:t> Income Tax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00" y="2796540"/>
          <a:ext cx="7489455" cy="2514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0160"/>
                <a:gridCol w="271445"/>
                <a:gridCol w="1280160"/>
                <a:gridCol w="271445"/>
                <a:gridCol w="1280160"/>
                <a:gridCol w="271445"/>
                <a:gridCol w="1280160"/>
                <a:gridCol w="274320"/>
                <a:gridCol w="1280160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$103,518.97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−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$100,000.00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=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$3,518.97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×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39%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=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$1,372.40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373880" y="3429000"/>
            <a:ext cx="4267200" cy="137160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35000">
                <a:schemeClr val="accent3">
                  <a:tint val="44500"/>
                  <a:satMod val="160000"/>
                </a:schemeClr>
              </a:gs>
              <a:gs pos="77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02480" y="3489960"/>
          <a:ext cx="4389120" cy="8305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0160"/>
                <a:gridCol w="274320"/>
                <a:gridCol w="1280160"/>
                <a:gridCol w="274320"/>
                <a:gridCol w="1280160"/>
              </a:tblGrid>
              <a:tr h="83058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Bracket Minimum Income Tax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+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Marginal Income Tax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=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 smtClean="0">
                          <a:solidFill>
                            <a:srgbClr val="0070C0"/>
                          </a:solidFill>
                        </a:rPr>
                        <a:t>Federal Income Tax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28149"/>
              </p:ext>
            </p:extLst>
          </p:nvPr>
        </p:nvGraphicFramePr>
        <p:xfrm>
          <a:off x="4602480" y="4472940"/>
          <a:ext cx="4383370" cy="2514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0160"/>
                <a:gridCol w="271445"/>
                <a:gridCol w="1280160"/>
                <a:gridCol w="271445"/>
                <a:gridCol w="1280160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$22,250.00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+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$1,372.40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=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latin typeface="+mn-lt"/>
                        </a:rPr>
                        <a:t>$</a:t>
                      </a:r>
                      <a:r>
                        <a:rPr lang="en-US" sz="1600" u="none" strike="noStrike" dirty="0" smtClean="0">
                          <a:latin typeface="+mn-lt"/>
                        </a:rPr>
                        <a:t>23,622.40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384241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-0.02222 L 0.00556 0.26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Journalizing the Adjusting Entry for Federal Income Tax Payable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2590800" y="1671920"/>
            <a:ext cx="3810000" cy="1742444"/>
            <a:chOff x="2590800" y="2739009"/>
            <a:chExt cx="3810000" cy="1742444"/>
          </a:xfrm>
        </p:grpSpPr>
        <p:grpSp>
          <p:nvGrpSpPr>
            <p:cNvPr id="6" name="Group 17"/>
            <p:cNvGrpSpPr/>
            <p:nvPr/>
          </p:nvGrpSpPr>
          <p:grpSpPr>
            <a:xfrm>
              <a:off x="2590800" y="2739009"/>
              <a:ext cx="3810000" cy="1742444"/>
              <a:chOff x="5529305" y="1667685"/>
              <a:chExt cx="3810000" cy="174244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29305" y="2025134"/>
                <a:ext cx="22098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604963" algn="dec"/>
                  </a:tabLst>
                </a:pP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4/15	5,000.00</a:t>
                </a:r>
              </a:p>
              <a:p>
                <a:pPr>
                  <a:tabLst>
                    <a:tab pos="1604963" algn="dec"/>
                  </a:tabLst>
                </a:pP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6/15	5,000.00</a:t>
                </a:r>
              </a:p>
              <a:p>
                <a:pPr>
                  <a:tabLst>
                    <a:tab pos="1604963" algn="dec"/>
                  </a:tabLst>
                </a:pP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9/15	5,000.00</a:t>
                </a:r>
              </a:p>
              <a:p>
                <a:pPr>
                  <a:tabLst>
                    <a:tab pos="1604963" algn="dec"/>
                  </a:tabLst>
                </a:pP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12/15	5,000.00</a:t>
                </a:r>
              </a:p>
              <a:p>
                <a:pPr>
                  <a:tabLst>
                    <a:tab pos="1604963" algn="dec"/>
                  </a:tabLst>
                </a:pPr>
                <a:r>
                  <a:rPr lang="en-US" sz="1400" dirty="0" smtClean="0"/>
                  <a:t>12/31 Adj.	3,622.40</a:t>
                </a:r>
              </a:p>
              <a:p>
                <a:pPr>
                  <a:tabLst>
                    <a:tab pos="1604963" algn="dec"/>
                  </a:tabLst>
                </a:pPr>
                <a:r>
                  <a:rPr lang="en-US" sz="1400" i="1" dirty="0" smtClean="0"/>
                  <a:t>(Adj. Bal.	23,622.40)</a:t>
                </a:r>
              </a:p>
            </p:txBody>
          </p:sp>
          <p:grpSp>
            <p:nvGrpSpPr>
              <p:cNvPr id="7" name="Group 53"/>
              <p:cNvGrpSpPr/>
              <p:nvPr/>
            </p:nvGrpSpPr>
            <p:grpSpPr>
              <a:xfrm>
                <a:off x="5681705" y="1667685"/>
                <a:ext cx="3657600" cy="1641181"/>
                <a:chOff x="5681705" y="1667685"/>
                <a:chExt cx="3657600" cy="1641181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087036" y="1667685"/>
                  <a:ext cx="28712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Federal Income Tax Expense</a:t>
                  </a: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5681705" y="2028706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512034" y="2028706"/>
                  <a:ext cx="0" cy="12801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Rectangle 15"/>
            <p:cNvSpPr/>
            <p:nvPr/>
          </p:nvSpPr>
          <p:spPr>
            <a:xfrm>
              <a:off x="4581356" y="3101790"/>
              <a:ext cx="18194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2743201" y="3962400"/>
            <a:ext cx="3962399" cy="895314"/>
            <a:chOff x="2743201" y="3805809"/>
            <a:chExt cx="3962399" cy="895314"/>
          </a:xfrm>
        </p:grpSpPr>
        <p:grpSp>
          <p:nvGrpSpPr>
            <p:cNvPr id="9" name="Group 55"/>
            <p:cNvGrpSpPr/>
            <p:nvPr/>
          </p:nvGrpSpPr>
          <p:grpSpPr>
            <a:xfrm>
              <a:off x="2743201" y="3805809"/>
              <a:ext cx="3657601" cy="895314"/>
              <a:chOff x="5673000" y="2672632"/>
              <a:chExt cx="3396464" cy="89531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915155" y="2672632"/>
                <a:ext cx="28712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Federal Income Tax Payable</a:t>
                </a: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H="1">
                <a:off x="5673000" y="3019306"/>
                <a:ext cx="339646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364374" y="3019306"/>
                <a:ext cx="0" cy="548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>
            <a:xfrm>
              <a:off x="4495800" y="4150660"/>
              <a:ext cx="2209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604963" algn="dec"/>
                </a:tabLst>
              </a:pPr>
              <a:r>
                <a:rPr lang="en-US" sz="1400" dirty="0" smtClean="0"/>
                <a:t>12/31 Adj.	3,622.40</a:t>
              </a:r>
            </a:p>
          </p:txBody>
        </p:sp>
      </p:grpSp>
      <p:sp>
        <p:nvSpPr>
          <p:cNvPr id="38" name="Down Arrow 37"/>
          <p:cNvSpPr/>
          <p:nvPr/>
        </p:nvSpPr>
        <p:spPr>
          <a:xfrm flipV="1">
            <a:off x="3459480" y="294132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/>
          <p:cNvSpPr/>
          <p:nvPr/>
        </p:nvSpPr>
        <p:spPr>
          <a:xfrm flipV="1">
            <a:off x="5334000" y="4343400"/>
            <a:ext cx="304800" cy="15240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pter 15_Page 459_2.jpg"/>
          <p:cNvPicPr>
            <a:picLocks noChangeAspect="1"/>
          </p:cNvPicPr>
          <p:nvPr/>
        </p:nvPicPr>
        <p:blipFill>
          <a:blip r:embed="rId2" cstate="print"/>
          <a:srcRect b="3861"/>
          <a:stretch>
            <a:fillRect/>
          </a:stretch>
        </p:blipFill>
        <p:spPr>
          <a:xfrm>
            <a:off x="304800" y="4114800"/>
            <a:ext cx="5943600" cy="2218822"/>
          </a:xfrm>
          <a:prstGeom prst="rect">
            <a:avLst/>
          </a:prstGeom>
        </p:spPr>
      </p:pic>
      <p:sp>
        <p:nvSpPr>
          <p:cNvPr id="82" name="Freeform 81"/>
          <p:cNvSpPr/>
          <p:nvPr/>
        </p:nvSpPr>
        <p:spPr>
          <a:xfrm>
            <a:off x="5815584" y="1581912"/>
            <a:ext cx="2109216" cy="2743200"/>
          </a:xfrm>
          <a:custGeom>
            <a:avLst/>
            <a:gdLst>
              <a:gd name="connsiteX0" fmla="*/ 0 w 2414016"/>
              <a:gd name="connsiteY0" fmla="*/ 2743200 h 2743200"/>
              <a:gd name="connsiteX1" fmla="*/ 2414016 w 2414016"/>
              <a:gd name="connsiteY1" fmla="*/ 2734056 h 2743200"/>
              <a:gd name="connsiteX2" fmla="*/ 2414016 w 2414016"/>
              <a:gd name="connsiteY2" fmla="*/ 9144 h 2743200"/>
              <a:gd name="connsiteX3" fmla="*/ 676656 w 2414016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016" h="2743200">
                <a:moveTo>
                  <a:pt x="0" y="2743200"/>
                </a:moveTo>
                <a:lnTo>
                  <a:pt x="2414016" y="2734056"/>
                </a:lnTo>
                <a:lnTo>
                  <a:pt x="2414016" y="9144"/>
                </a:lnTo>
                <a:lnTo>
                  <a:pt x="676656" y="0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Journalizing the Adjusting Entry for Federal Income Tax Payable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 descr="Chapter 15_Page 459_1.jpg"/>
          <p:cNvPicPr>
            <a:picLocks noChangeAspect="1"/>
          </p:cNvPicPr>
          <p:nvPr/>
        </p:nvPicPr>
        <p:blipFill>
          <a:blip r:embed="rId3" cstate="print"/>
          <a:srcRect b="12346"/>
          <a:stretch>
            <a:fillRect/>
          </a:stretch>
        </p:blipFill>
        <p:spPr>
          <a:xfrm>
            <a:off x="304800" y="1801498"/>
            <a:ext cx="6858000" cy="1550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LO8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304800" y="1389530"/>
            <a:ext cx="3886201" cy="1457302"/>
            <a:chOff x="4343400" y="3745468"/>
            <a:chExt cx="3886201" cy="145730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4428744" y="3831170"/>
              <a:ext cx="865094" cy="1371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24402" y="3745468"/>
              <a:ext cx="3505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Debit Federal Income Tax Expense</a:t>
              </a:r>
            </a:p>
          </p:txBody>
        </p:sp>
      </p:grpSp>
      <p:grpSp>
        <p:nvGrpSpPr>
          <p:cNvPr id="6" name="Group 50"/>
          <p:cNvGrpSpPr/>
          <p:nvPr/>
        </p:nvGrpSpPr>
        <p:grpSpPr>
          <a:xfrm>
            <a:off x="4343401" y="838200"/>
            <a:ext cx="2438399" cy="2249424"/>
            <a:chOff x="2438402" y="3194138"/>
            <a:chExt cx="2438399" cy="2249424"/>
          </a:xfrm>
        </p:grpSpPr>
        <p:sp>
          <p:nvSpPr>
            <p:cNvPr id="54" name="TextBox 53"/>
            <p:cNvSpPr txBox="1"/>
            <p:nvPr/>
          </p:nvSpPr>
          <p:spPr>
            <a:xfrm>
              <a:off x="2438402" y="3194138"/>
              <a:ext cx="2362199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Enter general ledger account numbers in the general journal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>
              <a:off x="3093721" y="3956138"/>
              <a:ext cx="1554480" cy="148742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448443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</p:grpSp>
      <p:grpSp>
        <p:nvGrpSpPr>
          <p:cNvPr id="8" name="Group 54"/>
          <p:cNvGrpSpPr/>
          <p:nvPr/>
        </p:nvGrpSpPr>
        <p:grpSpPr>
          <a:xfrm>
            <a:off x="304800" y="3124200"/>
            <a:ext cx="2392683" cy="951131"/>
            <a:chOff x="4343400" y="3440668"/>
            <a:chExt cx="2392683" cy="951131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4545106" y="3440668"/>
              <a:ext cx="865094" cy="445532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24403" y="3745468"/>
              <a:ext cx="201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Credit Federal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Income Tax Payable</a:t>
              </a:r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4191000" y="3200400"/>
            <a:ext cx="3764282" cy="1752600"/>
            <a:chOff x="2971800" y="3516868"/>
            <a:chExt cx="3764282" cy="1752600"/>
          </a:xfrm>
        </p:grpSpPr>
        <p:cxnSp>
          <p:nvCxnSpPr>
            <p:cNvPr id="60" name="Straight Arrow Connector 59"/>
            <p:cNvCxnSpPr/>
            <p:nvPr/>
          </p:nvCxnSpPr>
          <p:spPr>
            <a:xfrm flipH="1">
              <a:off x="2971800" y="3516868"/>
              <a:ext cx="2057400" cy="17526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24402" y="3745468"/>
              <a:ext cx="201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Post the credit to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the general ledger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4" name="Group 62"/>
          <p:cNvGrpSpPr/>
          <p:nvPr/>
        </p:nvGrpSpPr>
        <p:grpSpPr>
          <a:xfrm>
            <a:off x="2667000" y="2971800"/>
            <a:ext cx="2667000" cy="3124200"/>
            <a:chOff x="2362200" y="3288268"/>
            <a:chExt cx="2667000" cy="3124200"/>
          </a:xfrm>
        </p:grpSpPr>
        <p:cxnSp>
          <p:nvCxnSpPr>
            <p:cNvPr id="64" name="Straight Arrow Connector 63"/>
            <p:cNvCxnSpPr/>
            <p:nvPr/>
          </p:nvCxnSpPr>
          <p:spPr>
            <a:xfrm flipH="1">
              <a:off x="2667000" y="3288268"/>
              <a:ext cx="2362200" cy="31242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62200" y="3745468"/>
              <a:ext cx="201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Post the debit to the general ledger</a:t>
              </a:r>
            </a:p>
          </p:txBody>
        </p:sp>
      </p:grpSp>
      <p:sp>
        <p:nvSpPr>
          <p:cNvPr id="67" name="Rectangle 7"/>
          <p:cNvSpPr>
            <a:spLocks noChangeArrowheads="1"/>
          </p:cNvSpPr>
          <p:nvPr/>
        </p:nvSpPr>
        <p:spPr bwMode="auto">
          <a:xfrm>
            <a:off x="5943600" y="5105400"/>
            <a:ext cx="392371" cy="365760"/>
          </a:xfrm>
          <a:prstGeom prst="ellipse">
            <a:avLst/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 smtClean="0"/>
              <a:t>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Recording Adjusting Entries for Supplies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questions are asked to analyze the adjustments for supplies.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are the balances of the accounts being adjusted?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should the balances be for these accounts?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must be done to correct the account balances?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adjusting entries are made?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pter 15_Page 4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1" y="1392936"/>
            <a:ext cx="3738567" cy="4983480"/>
          </a:xfrm>
          <a:prstGeom prst="rect">
            <a:avLst/>
          </a:prstGeom>
          <a:ln>
            <a:noFill/>
          </a:ln>
        </p:spPr>
      </p:pic>
      <p:grpSp>
        <p:nvGrpSpPr>
          <p:cNvPr id="4" name="Group 22"/>
          <p:cNvGrpSpPr/>
          <p:nvPr/>
        </p:nvGrpSpPr>
        <p:grpSpPr>
          <a:xfrm>
            <a:off x="4495800" y="5678269"/>
            <a:ext cx="3962400" cy="646331"/>
            <a:chOff x="3733800" y="3745468"/>
            <a:chExt cx="3962400" cy="646331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733800" y="3934599"/>
              <a:ext cx="838200" cy="381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24402" y="3745468"/>
              <a:ext cx="2971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Total, prove, and rule the trial balance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Group 18"/>
          <p:cNvGrpSpPr/>
          <p:nvPr/>
        </p:nvGrpSpPr>
        <p:grpSpPr>
          <a:xfrm>
            <a:off x="3886200" y="4611624"/>
            <a:ext cx="4572000" cy="1331976"/>
            <a:chOff x="3124200" y="3745468"/>
            <a:chExt cx="4572000" cy="1331976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3124200" y="3934444"/>
              <a:ext cx="1524000" cy="11430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24402" y="3745468"/>
              <a:ext cx="2971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Update balance of Federal Income Tax Expense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Completing an Adjusted Trial Balance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LO9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13"/>
          <p:cNvGrpSpPr/>
          <p:nvPr/>
        </p:nvGrpSpPr>
        <p:grpSpPr>
          <a:xfrm>
            <a:off x="4495800" y="2514600"/>
            <a:ext cx="3962400" cy="646331"/>
            <a:chOff x="3733800" y="3745468"/>
            <a:chExt cx="3962400" cy="646331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3733800" y="3934444"/>
              <a:ext cx="9144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4343400" y="3747254"/>
              <a:ext cx="392371" cy="36576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b="1" dirty="0" smtClean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24402" y="3745468"/>
              <a:ext cx="2971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 smtClean="0">
                  <a:solidFill>
                    <a:srgbClr val="0070C0"/>
                  </a:solidFill>
                </a:rPr>
                <a:t>Enter the adjusted balance of Federal  Income Tax Payable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1.	</a:t>
            </a:r>
            <a:r>
              <a:rPr lang="en-US" dirty="0">
                <a:ea typeface="Calibri"/>
                <a:cs typeface="Times New Roman"/>
              </a:rPr>
              <a:t>How does the trial balance serve as a check list for preparing adjusting entries?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941637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A business can examine each account to determine if the account needs adjustment.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2.	</a:t>
            </a:r>
            <a:r>
              <a:rPr lang="en-US" dirty="0">
                <a:ea typeface="Calibri"/>
                <a:cs typeface="Times New Roman"/>
              </a:rPr>
              <a:t>In what order can the adjusting entries be journalized?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9718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By the order the accounts appear in the trial balance, beginning with assets or revenue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3.	</a:t>
            </a:r>
            <a:r>
              <a:rPr lang="en-US" dirty="0" smtClean="0">
                <a:ea typeface="Calibri"/>
                <a:cs typeface="Times New Roman"/>
              </a:rPr>
              <a:t>Which </a:t>
            </a:r>
            <a:r>
              <a:rPr lang="en-US" dirty="0">
                <a:ea typeface="Calibri"/>
                <a:cs typeface="Times New Roman"/>
              </a:rPr>
              <a:t>accounts are totaled to determine net income before federal income taxes?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971800"/>
            <a:ext cx="7315200" cy="26971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All income statement debit accounts, excluding federal income tax expense, and all income statement credit accounts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15-4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indent="-45720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4.	</a:t>
            </a:r>
            <a:r>
              <a:rPr lang="en-US" dirty="0">
                <a:ea typeface="Calibri"/>
                <a:cs typeface="Times New Roman"/>
              </a:rPr>
              <a:t>What is the bracket minimum tax and marginal tax rate of the 25% tax bracket?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2971801"/>
            <a:ext cx="7315200" cy="2286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Bracket minimum tax, $7,500.00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Marginal tax rate, 25%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Together 15-4</a:t>
            </a:r>
            <a:br>
              <a:rPr lang="en-US" dirty="0" smtClean="0"/>
            </a:br>
            <a:r>
              <a:rPr lang="en-US" dirty="0" smtClean="0"/>
              <a:t>On You Own 15-4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 Together</a:t>
            </a:r>
          </a:p>
          <a:p>
            <a:pPr lvl="1"/>
            <a:r>
              <a:rPr lang="en-US" dirty="0" smtClean="0"/>
              <a:t>15-1 thru 15-4 work (Excel)</a:t>
            </a:r>
          </a:p>
          <a:p>
            <a:pPr lvl="1"/>
            <a:r>
              <a:rPr lang="en-US" dirty="0" smtClean="0"/>
              <a:t>Modeled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462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15-1 thru 15-4 GJ (tab)</a:t>
            </a:r>
          </a:p>
          <a:p>
            <a:pPr lvl="2"/>
            <a:r>
              <a:rPr lang="en-US" dirty="0" smtClean="0"/>
              <a:t>15-4 GL (tab)</a:t>
            </a:r>
          </a:p>
          <a:p>
            <a:pPr lvl="2"/>
            <a:r>
              <a:rPr lang="en-US" dirty="0" smtClean="0"/>
              <a:t>15-4 Calc (tab)</a:t>
            </a:r>
          </a:p>
          <a:p>
            <a:pPr lvl="2"/>
            <a:r>
              <a:rPr lang="en-US" dirty="0" smtClean="0"/>
              <a:t>15-4 </a:t>
            </a:r>
            <a:r>
              <a:rPr lang="en-US" dirty="0" err="1" smtClean="0"/>
              <a:t>Adj</a:t>
            </a:r>
            <a:r>
              <a:rPr lang="en-US" dirty="0" smtClean="0"/>
              <a:t> TB (tab)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Your Own</a:t>
            </a:r>
          </a:p>
          <a:p>
            <a:pPr lvl="1"/>
            <a:r>
              <a:rPr lang="en-US" dirty="0" smtClean="0"/>
              <a:t>15-1 thru 15-4 own (Excel)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Page 462</a:t>
            </a:r>
          </a:p>
          <a:p>
            <a:pPr lvl="1"/>
            <a:r>
              <a:rPr lang="en-US" dirty="0" smtClean="0"/>
              <a:t>Use</a:t>
            </a:r>
          </a:p>
          <a:p>
            <a:pPr lvl="2"/>
            <a:r>
              <a:rPr lang="en-US" dirty="0" smtClean="0"/>
              <a:t>15-1 thru 15-4 GJ (tab)</a:t>
            </a:r>
          </a:p>
          <a:p>
            <a:pPr lvl="2"/>
            <a:r>
              <a:rPr lang="en-US" dirty="0" smtClean="0"/>
              <a:t>15-4 GL (tab)</a:t>
            </a:r>
          </a:p>
          <a:p>
            <a:pPr lvl="2"/>
            <a:r>
              <a:rPr lang="en-US" dirty="0" smtClean="0"/>
              <a:t>15-4 Calc (tab)</a:t>
            </a:r>
          </a:p>
          <a:p>
            <a:pPr lvl="2"/>
            <a:r>
              <a:rPr lang="en-US" dirty="0" smtClean="0"/>
              <a:t>15-4 </a:t>
            </a:r>
            <a:r>
              <a:rPr lang="en-US" dirty="0" err="1" smtClean="0"/>
              <a:t>Adj</a:t>
            </a:r>
            <a:r>
              <a:rPr lang="en-US" dirty="0" smtClean="0"/>
              <a:t> TB (tab)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15-1 thru 15-4 Application Problem</a:t>
            </a:r>
          </a:p>
          <a:p>
            <a:pPr lvl="1"/>
            <a:r>
              <a:rPr lang="en-US" dirty="0" smtClean="0"/>
              <a:t>Excel</a:t>
            </a:r>
          </a:p>
          <a:p>
            <a:pPr lvl="1"/>
            <a:r>
              <a:rPr lang="en-US" dirty="0" smtClean="0"/>
              <a:t>MUST SUBMIT FILE AFTER COMPLETE 15-2</a:t>
            </a:r>
          </a:p>
          <a:p>
            <a:pPr lvl="1"/>
            <a:r>
              <a:rPr lang="en-US" dirty="0" smtClean="0"/>
              <a:t>MUST SUBMIT FILE AFTER COMPLETE 15-4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15 Mastery Problem</a:t>
            </a:r>
          </a:p>
          <a:p>
            <a:pPr lvl="1"/>
            <a:r>
              <a:rPr lang="en-US" dirty="0" smtClean="0"/>
              <a:t>Self Correcting Excel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15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15 </a:t>
            </a:r>
            <a:r>
              <a:rPr lang="en-US" dirty="0"/>
              <a:t>Review (</a:t>
            </a:r>
            <a:r>
              <a:rPr lang="en-US" dirty="0" err="1"/>
              <a:t>ExamView</a:t>
            </a:r>
            <a:r>
              <a:rPr lang="en-US" dirty="0"/>
              <a:t>)	</a:t>
            </a:r>
          </a:p>
          <a:p>
            <a:pPr lvl="1"/>
            <a:r>
              <a:rPr lang="en-US" dirty="0" smtClean="0"/>
              <a:t>90 % or Greater </a:t>
            </a:r>
          </a:p>
          <a:p>
            <a:pPr lvl="2"/>
            <a:r>
              <a:rPr lang="en-US" dirty="0" smtClean="0"/>
              <a:t>5 Point Bonus on Unit 1 Concept Quiz (20% Bonus)</a:t>
            </a:r>
          </a:p>
          <a:p>
            <a:r>
              <a:rPr lang="en-US" dirty="0"/>
              <a:t>Unit </a:t>
            </a:r>
            <a:r>
              <a:rPr lang="en-US" dirty="0" smtClean="0"/>
              <a:t>15 </a:t>
            </a:r>
            <a:r>
              <a:rPr lang="en-US" dirty="0"/>
              <a:t>Part 1 Quiz (</a:t>
            </a:r>
            <a:r>
              <a:rPr lang="en-US" dirty="0" err="1"/>
              <a:t>ExamView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Concepts – 25 Questions (25 Points)</a:t>
            </a:r>
          </a:p>
          <a:p>
            <a:r>
              <a:rPr lang="en-US" dirty="0"/>
              <a:t>Unit </a:t>
            </a:r>
            <a:r>
              <a:rPr lang="en-US" dirty="0" smtClean="0"/>
              <a:t>15 </a:t>
            </a:r>
            <a:r>
              <a:rPr lang="en-US" dirty="0"/>
              <a:t>Part 2 Quiz (Excel)</a:t>
            </a:r>
          </a:p>
          <a:p>
            <a:pPr lvl="2"/>
            <a:r>
              <a:rPr lang="en-US" dirty="0" smtClean="0"/>
              <a:t>Skills (30 Points)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Recording Adjusting Entries for Supplies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2286000" y="1633633"/>
            <a:ext cx="4572000" cy="909661"/>
            <a:chOff x="2287905" y="2739009"/>
            <a:chExt cx="4572000" cy="909661"/>
          </a:xfrm>
        </p:grpSpPr>
        <p:grpSp>
          <p:nvGrpSpPr>
            <p:cNvPr id="6" name="Group 17"/>
            <p:cNvGrpSpPr/>
            <p:nvPr/>
          </p:nvGrpSpPr>
          <p:grpSpPr>
            <a:xfrm>
              <a:off x="2287905" y="2739009"/>
              <a:ext cx="4572000" cy="909661"/>
              <a:chOff x="5226410" y="1667685"/>
              <a:chExt cx="4572000" cy="90966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226410" y="2025134"/>
                <a:ext cx="231457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828800" algn="dec"/>
                  </a:tabLst>
                </a:pPr>
                <a:r>
                  <a:rPr lang="en-US" sz="1600" dirty="0" smtClean="0"/>
                  <a:t>Adj.	3,938.17</a:t>
                </a:r>
              </a:p>
            </p:txBody>
          </p:sp>
          <p:grpSp>
            <p:nvGrpSpPr>
              <p:cNvPr id="11" name="Group 53"/>
              <p:cNvGrpSpPr/>
              <p:nvPr/>
            </p:nvGrpSpPr>
            <p:grpSpPr>
              <a:xfrm>
                <a:off x="5226410" y="1667685"/>
                <a:ext cx="4572000" cy="909661"/>
                <a:chOff x="5226410" y="1667685"/>
                <a:chExt cx="4572000" cy="909661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087036" y="1667685"/>
                  <a:ext cx="2871269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 smtClean="0"/>
                    <a:t>Supplies Expense—Office</a:t>
                  </a:r>
                </a:p>
                <a:p>
                  <a:pPr algn="ctr"/>
                  <a:endParaRPr lang="en-US" sz="1600" dirty="0" smtClean="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5226410" y="2028706"/>
                  <a:ext cx="457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512034" y="2028706"/>
                  <a:ext cx="0" cy="548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Rectangle 15"/>
            <p:cNvSpPr/>
            <p:nvPr/>
          </p:nvSpPr>
          <p:spPr>
            <a:xfrm>
              <a:off x="4581356" y="3101790"/>
              <a:ext cx="18194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oup 21"/>
          <p:cNvGrpSpPr/>
          <p:nvPr/>
        </p:nvGrpSpPr>
        <p:grpSpPr>
          <a:xfrm>
            <a:off x="2286000" y="2879880"/>
            <a:ext cx="4572000" cy="931449"/>
            <a:chOff x="2287905" y="3805809"/>
            <a:chExt cx="4572000" cy="931449"/>
          </a:xfrm>
        </p:grpSpPr>
        <p:sp>
          <p:nvSpPr>
            <p:cNvPr id="24" name="Rectangle 23"/>
            <p:cNvSpPr/>
            <p:nvPr/>
          </p:nvSpPr>
          <p:spPr>
            <a:xfrm>
              <a:off x="4571999" y="4150660"/>
              <a:ext cx="22879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828800" algn="dec"/>
                </a:tabLst>
              </a:pPr>
              <a:r>
                <a:rPr lang="en-US" sz="1600" dirty="0" smtClean="0"/>
                <a:t>Adj.	3,938.17</a:t>
              </a:r>
            </a:p>
          </p:txBody>
        </p:sp>
        <p:grpSp>
          <p:nvGrpSpPr>
            <p:cNvPr id="15" name="Group 23"/>
            <p:cNvGrpSpPr/>
            <p:nvPr/>
          </p:nvGrpSpPr>
          <p:grpSpPr>
            <a:xfrm>
              <a:off x="2287905" y="3805809"/>
              <a:ext cx="4572000" cy="931449"/>
              <a:chOff x="5250210" y="2672632"/>
              <a:chExt cx="4245578" cy="931449"/>
            </a:xfrm>
          </p:grpSpPr>
          <p:grpSp>
            <p:nvGrpSpPr>
              <p:cNvPr id="18" name="Group 55"/>
              <p:cNvGrpSpPr/>
              <p:nvPr/>
            </p:nvGrpSpPr>
            <p:grpSpPr>
              <a:xfrm>
                <a:off x="5250210" y="2672632"/>
                <a:ext cx="4245578" cy="895314"/>
                <a:chOff x="5250210" y="2672632"/>
                <a:chExt cx="4245578" cy="895314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5915155" y="2672632"/>
                  <a:ext cx="287126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 smtClean="0"/>
                    <a:t>Supplies—Office</a:t>
                  </a:r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5250210" y="3019306"/>
                  <a:ext cx="424557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7364374" y="3019306"/>
                  <a:ext cx="0" cy="548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25"/>
              <p:cNvSpPr/>
              <p:nvPr/>
            </p:nvSpPr>
            <p:spPr>
              <a:xfrm>
                <a:off x="5250211" y="3019306"/>
                <a:ext cx="214932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828800" algn="dec"/>
                  </a:tabLst>
                </a:pPr>
                <a:r>
                  <a:rPr 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Dec. 31 Bal.	4,548.17</a:t>
                </a:r>
              </a:p>
              <a:p>
                <a:pPr>
                  <a:tabLst>
                    <a:tab pos="1828800" algn="dec"/>
                  </a:tabLst>
                </a:pPr>
                <a:r>
                  <a:rPr lang="en-US" sz="1600" i="1" dirty="0" smtClean="0"/>
                  <a:t>(New Bal.	610.00)</a:t>
                </a:r>
                <a:endParaRPr lang="en-US" sz="1600" dirty="0" smtClean="0"/>
              </a:p>
            </p:txBody>
          </p:sp>
        </p:grpSp>
      </p:grpSp>
      <p:sp>
        <p:nvSpPr>
          <p:cNvPr id="38" name="Down Arrow 37"/>
          <p:cNvSpPr/>
          <p:nvPr/>
        </p:nvSpPr>
        <p:spPr>
          <a:xfrm flipV="1">
            <a:off x="3383280" y="2060353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/>
          <p:cNvSpPr/>
          <p:nvPr/>
        </p:nvSpPr>
        <p:spPr>
          <a:xfrm>
            <a:off x="5440680" y="32766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2257425" y="4111780"/>
            <a:ext cx="4600575" cy="880967"/>
            <a:chOff x="2257425" y="4111780"/>
            <a:chExt cx="4600575" cy="880967"/>
          </a:xfrm>
        </p:grpSpPr>
        <p:sp>
          <p:nvSpPr>
            <p:cNvPr id="51" name="Rectangle 50"/>
            <p:cNvSpPr/>
            <p:nvPr/>
          </p:nvSpPr>
          <p:spPr>
            <a:xfrm>
              <a:off x="2257425" y="4462046"/>
              <a:ext cx="23145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828800" algn="dec"/>
                </a:tabLst>
              </a:pPr>
              <a:r>
                <a:rPr lang="en-US" sz="1600" dirty="0" smtClean="0"/>
                <a:t>Adj.	 4,584.61</a:t>
              </a:r>
            </a:p>
          </p:txBody>
        </p:sp>
        <p:grpSp>
          <p:nvGrpSpPr>
            <p:cNvPr id="42" name="Group 29"/>
            <p:cNvGrpSpPr/>
            <p:nvPr/>
          </p:nvGrpSpPr>
          <p:grpSpPr>
            <a:xfrm>
              <a:off x="2286000" y="4111780"/>
              <a:ext cx="4572000" cy="880967"/>
              <a:chOff x="2284094" y="5177409"/>
              <a:chExt cx="4572000" cy="88096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572000" y="5504330"/>
                <a:ext cx="228409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828800" algn="dec"/>
                  </a:tabLst>
                </a:pPr>
                <a:endParaRPr lang="en-US" sz="1600" dirty="0" smtClean="0"/>
              </a:p>
            </p:txBody>
          </p:sp>
          <p:grpSp>
            <p:nvGrpSpPr>
              <p:cNvPr id="44" name="Group 52"/>
              <p:cNvGrpSpPr/>
              <p:nvPr/>
            </p:nvGrpSpPr>
            <p:grpSpPr>
              <a:xfrm>
                <a:off x="2284094" y="5177409"/>
                <a:ext cx="4572000" cy="880967"/>
                <a:chOff x="2284094" y="5177409"/>
                <a:chExt cx="4572000" cy="880967"/>
              </a:xfrm>
            </p:grpSpPr>
            <p:grpSp>
              <p:nvGrpSpPr>
                <p:cNvPr id="45" name="Group 55"/>
                <p:cNvGrpSpPr/>
                <p:nvPr/>
              </p:nvGrpSpPr>
              <p:grpSpPr>
                <a:xfrm>
                  <a:off x="2284094" y="5177409"/>
                  <a:ext cx="4572000" cy="880967"/>
                  <a:chOff x="5296743" y="2686979"/>
                  <a:chExt cx="4572000" cy="880967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6136849" y="2686979"/>
                    <a:ext cx="2871269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dirty="0" smtClean="0"/>
                      <a:t>Supplies Expense—Store</a:t>
                    </a:r>
                  </a:p>
                </p:txBody>
              </p:sp>
              <p:cxnSp>
                <p:nvCxnSpPr>
                  <p:cNvPr id="48" name="Straight Connector 47"/>
                  <p:cNvCxnSpPr/>
                  <p:nvPr/>
                </p:nvCxnSpPr>
                <p:spPr>
                  <a:xfrm flipH="1">
                    <a:off x="5296743" y="3019306"/>
                    <a:ext cx="4572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>
                    <a:off x="7584649" y="3019306"/>
                    <a:ext cx="0" cy="54864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Rectangle 45"/>
                <p:cNvSpPr/>
                <p:nvPr/>
              </p:nvSpPr>
              <p:spPr>
                <a:xfrm>
                  <a:off x="2712719" y="5505545"/>
                  <a:ext cx="185928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tabLst>
                      <a:tab pos="1371600" algn="dec"/>
                    </a:tabLst>
                  </a:pPr>
                  <a:endParaRPr lang="en-US" sz="1600" i="1" dirty="0" smtClean="0"/>
                </a:p>
              </p:txBody>
            </p:sp>
          </p:grpSp>
        </p:grpSp>
      </p:grpSp>
      <p:grpSp>
        <p:nvGrpSpPr>
          <p:cNvPr id="56" name="Group 55"/>
          <p:cNvGrpSpPr/>
          <p:nvPr/>
        </p:nvGrpSpPr>
        <p:grpSpPr>
          <a:xfrm>
            <a:off x="2286000" y="5329333"/>
            <a:ext cx="4572000" cy="913113"/>
            <a:chOff x="2286000" y="5329333"/>
            <a:chExt cx="4572000" cy="913113"/>
          </a:xfrm>
        </p:grpSpPr>
        <p:grpSp>
          <p:nvGrpSpPr>
            <p:cNvPr id="22" name="Group 29"/>
            <p:cNvGrpSpPr/>
            <p:nvPr/>
          </p:nvGrpSpPr>
          <p:grpSpPr>
            <a:xfrm>
              <a:off x="2286000" y="5329333"/>
              <a:ext cx="4572000" cy="880967"/>
              <a:chOff x="2287905" y="5177409"/>
              <a:chExt cx="4572000" cy="880967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571999" y="5504330"/>
                <a:ext cx="22879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828800" algn="dec"/>
                  </a:tabLst>
                </a:pPr>
                <a:r>
                  <a:rPr lang="en-US" sz="1600" dirty="0" smtClean="0"/>
                  <a:t>Adj. 	4,584.61</a:t>
                </a:r>
              </a:p>
            </p:txBody>
          </p:sp>
          <p:grpSp>
            <p:nvGrpSpPr>
              <p:cNvPr id="23" name="Group 52"/>
              <p:cNvGrpSpPr/>
              <p:nvPr/>
            </p:nvGrpSpPr>
            <p:grpSpPr>
              <a:xfrm>
                <a:off x="2287905" y="5177409"/>
                <a:ext cx="4572000" cy="880967"/>
                <a:chOff x="2287905" y="5177409"/>
                <a:chExt cx="4572000" cy="880967"/>
              </a:xfrm>
            </p:grpSpPr>
            <p:grpSp>
              <p:nvGrpSpPr>
                <p:cNvPr id="25" name="Group 55"/>
                <p:cNvGrpSpPr/>
                <p:nvPr/>
              </p:nvGrpSpPr>
              <p:grpSpPr>
                <a:xfrm>
                  <a:off x="2287905" y="5177409"/>
                  <a:ext cx="4572000" cy="880967"/>
                  <a:chOff x="5300554" y="2686979"/>
                  <a:chExt cx="4572000" cy="88096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6136849" y="2686979"/>
                    <a:ext cx="2871269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dirty="0" smtClean="0"/>
                      <a:t>Supplies—Store</a:t>
                    </a:r>
                  </a:p>
                </p:txBody>
              </p:sp>
              <p:cxnSp>
                <p:nvCxnSpPr>
                  <p:cNvPr id="36" name="Straight Connector 35"/>
                  <p:cNvCxnSpPr/>
                  <p:nvPr/>
                </p:nvCxnSpPr>
                <p:spPr>
                  <a:xfrm flipH="1">
                    <a:off x="5300554" y="3019306"/>
                    <a:ext cx="45720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7584649" y="3019306"/>
                    <a:ext cx="0" cy="54864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2712719" y="5505545"/>
                  <a:ext cx="185928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tabLst>
                      <a:tab pos="1371600" algn="dec"/>
                    </a:tabLst>
                  </a:pPr>
                  <a:endParaRPr lang="en-US" sz="1600" i="1" dirty="0" smtClean="0"/>
                </a:p>
              </p:txBody>
            </p:sp>
          </p:grpSp>
        </p:grpSp>
        <p:sp>
          <p:nvSpPr>
            <p:cNvPr id="52" name="Rectangle 51"/>
            <p:cNvSpPr/>
            <p:nvPr/>
          </p:nvSpPr>
          <p:spPr>
            <a:xfrm>
              <a:off x="2286000" y="5657671"/>
              <a:ext cx="2286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828800" algn="dec"/>
                </a:tabLst>
              </a:pP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Dec. 31 Bal.	5,049.61 </a:t>
              </a:r>
            </a:p>
            <a:p>
              <a:pPr>
                <a:tabLst>
                  <a:tab pos="1828800" algn="dec"/>
                </a:tabLst>
              </a:pPr>
              <a:r>
                <a:rPr lang="en-US" sz="1600" i="1" dirty="0" smtClean="0"/>
                <a:t>(New Bal. 	465.00)</a:t>
              </a:r>
            </a:p>
          </p:txBody>
        </p:sp>
      </p:grpSp>
      <p:sp>
        <p:nvSpPr>
          <p:cNvPr id="53" name="Down Arrow 52"/>
          <p:cNvSpPr/>
          <p:nvPr/>
        </p:nvSpPr>
        <p:spPr>
          <a:xfrm flipV="1">
            <a:off x="3383280" y="44958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own Arrow 53"/>
          <p:cNvSpPr/>
          <p:nvPr/>
        </p:nvSpPr>
        <p:spPr>
          <a:xfrm>
            <a:off x="5440680" y="571500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53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Recording Adjusting Entries for Supplies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Chapter 15_Page 44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1368" y="1447800"/>
            <a:ext cx="5486400" cy="2132672"/>
          </a:xfrm>
          <a:prstGeom prst="rect">
            <a:avLst/>
          </a:prstGeom>
        </p:spPr>
      </p:pic>
      <p:pic>
        <p:nvPicPr>
          <p:cNvPr id="9" name="Picture 8" descr="Chapter 15_Page 442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3987803"/>
            <a:ext cx="6858000" cy="1976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2" name="Flowchart: Delay 11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3400" y="3657600"/>
            <a:ext cx="3833292" cy="1371600"/>
            <a:chOff x="762000" y="1371600"/>
            <a:chExt cx="3833292" cy="1371600"/>
          </a:xfrm>
        </p:grpSpPr>
        <p:sp>
          <p:nvSpPr>
            <p:cNvPr id="43" name="Rectangle 42"/>
            <p:cNvSpPr/>
            <p:nvPr/>
          </p:nvSpPr>
          <p:spPr>
            <a:xfrm>
              <a:off x="1143000" y="1371600"/>
              <a:ext cx="34522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Debit Supplies Expense—Office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44" name="Group 12"/>
            <p:cNvGrpSpPr/>
            <p:nvPr/>
          </p:nvGrpSpPr>
          <p:grpSpPr>
            <a:xfrm>
              <a:off x="762000" y="1371600"/>
              <a:ext cx="1600200" cy="1371600"/>
              <a:chOff x="1066800" y="3048000"/>
              <a:chExt cx="1600200" cy="1371600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1249680" y="3124200"/>
                <a:ext cx="1417320" cy="12954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533400" y="5334000"/>
            <a:ext cx="2978699" cy="1038285"/>
            <a:chOff x="762000" y="733425"/>
            <a:chExt cx="2978699" cy="1038285"/>
          </a:xfrm>
        </p:grpSpPr>
        <p:sp>
          <p:nvSpPr>
            <p:cNvPr id="48" name="Rectangle 47"/>
            <p:cNvSpPr/>
            <p:nvPr/>
          </p:nvSpPr>
          <p:spPr>
            <a:xfrm>
              <a:off x="1143000" y="1371600"/>
              <a:ext cx="25976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Credit Supplies—Office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49" name="Group 12"/>
            <p:cNvGrpSpPr/>
            <p:nvPr/>
          </p:nvGrpSpPr>
          <p:grpSpPr>
            <a:xfrm>
              <a:off x="762000" y="733425"/>
              <a:ext cx="1676400" cy="1003935"/>
              <a:chOff x="1066800" y="2409825"/>
              <a:chExt cx="1676400" cy="1003935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 flipV="1">
                <a:off x="1271452" y="2409825"/>
                <a:ext cx="1471748" cy="816428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3581400" y="3667125"/>
            <a:ext cx="5417278" cy="1819275"/>
            <a:chOff x="-891108" y="1371600"/>
            <a:chExt cx="5417278" cy="1819275"/>
          </a:xfrm>
        </p:grpSpPr>
        <p:sp>
          <p:nvSpPr>
            <p:cNvPr id="53" name="Rectangle 52"/>
            <p:cNvSpPr/>
            <p:nvPr/>
          </p:nvSpPr>
          <p:spPr>
            <a:xfrm>
              <a:off x="1143000" y="1371600"/>
              <a:ext cx="33831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Debit Supplies Expense—Store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54" name="Group 12"/>
            <p:cNvGrpSpPr/>
            <p:nvPr/>
          </p:nvGrpSpPr>
          <p:grpSpPr>
            <a:xfrm>
              <a:off x="-891108" y="1371600"/>
              <a:ext cx="2018868" cy="1819275"/>
              <a:chOff x="-586308" y="3048000"/>
              <a:chExt cx="2018868" cy="1819275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H="1">
                <a:off x="-586308" y="3124200"/>
                <a:ext cx="1835988" cy="1743075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3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352800" y="5715000"/>
            <a:ext cx="4889389" cy="657285"/>
            <a:chOff x="-1119708" y="1114425"/>
            <a:chExt cx="4889389" cy="657285"/>
          </a:xfrm>
        </p:grpSpPr>
        <p:sp>
          <p:nvSpPr>
            <p:cNvPr id="58" name="Rectangle 57"/>
            <p:cNvSpPr/>
            <p:nvPr/>
          </p:nvSpPr>
          <p:spPr>
            <a:xfrm>
              <a:off x="1143000" y="1371600"/>
              <a:ext cx="2626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Credit Supplies—Store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59" name="Group 12"/>
            <p:cNvGrpSpPr/>
            <p:nvPr/>
          </p:nvGrpSpPr>
          <p:grpSpPr>
            <a:xfrm>
              <a:off x="-1119708" y="1114425"/>
              <a:ext cx="2247468" cy="622935"/>
              <a:chOff x="-814908" y="2790825"/>
              <a:chExt cx="2247468" cy="622935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-814908" y="2790825"/>
                <a:ext cx="2064588" cy="333375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4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Recording an Adjusting Entry for Prepaid Insurance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CD2455E-EC1D-45EA-B6B2-90AB88848C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9600" y="1115568"/>
            <a:ext cx="588216" cy="408623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LO2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4" name="Flowchart: Delay 13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 descr="Chapter 15_Page 444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8638" y="1676400"/>
            <a:ext cx="5179162" cy="1828800"/>
          </a:xfrm>
          <a:prstGeom prst="rect">
            <a:avLst/>
          </a:prstGeom>
        </p:spPr>
      </p:pic>
      <p:pic>
        <p:nvPicPr>
          <p:cNvPr id="17" name="Picture 16" descr="Chapter 15_Page 444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4128995"/>
            <a:ext cx="7315200" cy="166220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6200" y="1447800"/>
            <a:ext cx="3703320" cy="909661"/>
            <a:chOff x="2697480" y="2739009"/>
            <a:chExt cx="3703320" cy="909661"/>
          </a:xfrm>
        </p:grpSpPr>
        <p:grpSp>
          <p:nvGrpSpPr>
            <p:cNvPr id="19" name="Group 17"/>
            <p:cNvGrpSpPr/>
            <p:nvPr/>
          </p:nvGrpSpPr>
          <p:grpSpPr>
            <a:xfrm>
              <a:off x="2697480" y="2739009"/>
              <a:ext cx="3703320" cy="909661"/>
              <a:chOff x="5635985" y="1667685"/>
              <a:chExt cx="3703320" cy="90966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635985" y="2025134"/>
                <a:ext cx="1859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371600" algn="dec"/>
                  </a:tabLst>
                </a:pPr>
                <a:r>
                  <a:rPr lang="en-US" sz="1400" dirty="0" smtClean="0"/>
                  <a:t>Adj.	8,200.00</a:t>
                </a:r>
              </a:p>
            </p:txBody>
          </p:sp>
          <p:grpSp>
            <p:nvGrpSpPr>
              <p:cNvPr id="22" name="Group 53"/>
              <p:cNvGrpSpPr/>
              <p:nvPr/>
            </p:nvGrpSpPr>
            <p:grpSpPr>
              <a:xfrm>
                <a:off x="5681705" y="1667685"/>
                <a:ext cx="3657600" cy="909661"/>
                <a:chOff x="5681705" y="1667685"/>
                <a:chExt cx="3657600" cy="909661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6087036" y="1667685"/>
                  <a:ext cx="28712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Insurance Expense</a:t>
                  </a: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5681705" y="2028706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7512034" y="2028706"/>
                  <a:ext cx="0" cy="548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4581356" y="3101790"/>
              <a:ext cx="18194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6199" y="2514600"/>
            <a:ext cx="3840481" cy="895314"/>
            <a:chOff x="2697479" y="3805809"/>
            <a:chExt cx="3840481" cy="895314"/>
          </a:xfrm>
        </p:grpSpPr>
        <p:grpSp>
          <p:nvGrpSpPr>
            <p:cNvPr id="27" name="Group 23"/>
            <p:cNvGrpSpPr/>
            <p:nvPr/>
          </p:nvGrpSpPr>
          <p:grpSpPr>
            <a:xfrm>
              <a:off x="2697479" y="3805809"/>
              <a:ext cx="3703322" cy="895314"/>
              <a:chOff x="5630543" y="2672632"/>
              <a:chExt cx="3438921" cy="895314"/>
            </a:xfrm>
          </p:grpSpPr>
          <p:grpSp>
            <p:nvGrpSpPr>
              <p:cNvPr id="29" name="Group 55"/>
              <p:cNvGrpSpPr/>
              <p:nvPr/>
            </p:nvGrpSpPr>
            <p:grpSpPr>
              <a:xfrm>
                <a:off x="5673000" y="2672632"/>
                <a:ext cx="3396464" cy="895314"/>
                <a:chOff x="5673000" y="2672632"/>
                <a:chExt cx="3396464" cy="895314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5915155" y="2672632"/>
                  <a:ext cx="28712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 smtClean="0"/>
                    <a:t>Prepaid Insurance</a:t>
                  </a:r>
                </a:p>
              </p:txBody>
            </p:sp>
            <p:cxnSp>
              <p:nvCxnSpPr>
                <p:cNvPr id="32" name="Straight Connector 31"/>
                <p:cNvCxnSpPr/>
                <p:nvPr/>
              </p:nvCxnSpPr>
              <p:spPr>
                <a:xfrm flipH="1">
                  <a:off x="5673000" y="3019306"/>
                  <a:ext cx="339646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364374" y="3019306"/>
                  <a:ext cx="0" cy="548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>
              <a:xfrm>
                <a:off x="5630543" y="3019306"/>
                <a:ext cx="1726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1371600" algn="dec"/>
                  </a:tabLst>
                </a:pP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Dec. 31 Bal.	 11,000.00</a:t>
                </a:r>
              </a:p>
              <a:p>
                <a:pPr>
                  <a:tabLst>
                    <a:tab pos="1371600" algn="dec"/>
                  </a:tabLst>
                </a:pPr>
                <a:r>
                  <a:rPr lang="en-US" sz="1400" i="1" dirty="0" smtClean="0"/>
                  <a:t>(New Bal.	2,800.00)</a:t>
                </a:r>
                <a:endParaRPr lang="en-US" sz="1400" dirty="0" smtClean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4678680" y="4150660"/>
              <a:ext cx="18592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1371600" algn="dec"/>
                </a:tabLst>
              </a:pPr>
              <a:r>
                <a:rPr lang="en-US" sz="1400" dirty="0" smtClean="0"/>
                <a:t>Adj.	8,200.00</a:t>
              </a:r>
            </a:p>
          </p:txBody>
        </p:sp>
      </p:grpSp>
      <p:sp>
        <p:nvSpPr>
          <p:cNvPr id="42" name="Down Arrow 41"/>
          <p:cNvSpPr/>
          <p:nvPr/>
        </p:nvSpPr>
        <p:spPr>
          <a:xfrm flipV="1">
            <a:off x="838200" y="187452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Down Arrow 42"/>
          <p:cNvSpPr/>
          <p:nvPr/>
        </p:nvSpPr>
        <p:spPr>
          <a:xfrm>
            <a:off x="2721685" y="2913530"/>
            <a:ext cx="274320" cy="18288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981790" y="3657600"/>
            <a:ext cx="3123610" cy="1539240"/>
            <a:chOff x="762000" y="1371600"/>
            <a:chExt cx="3123610" cy="1539240"/>
          </a:xfrm>
        </p:grpSpPr>
        <p:sp>
          <p:nvSpPr>
            <p:cNvPr id="48" name="Rectangle 47"/>
            <p:cNvSpPr/>
            <p:nvPr/>
          </p:nvSpPr>
          <p:spPr>
            <a:xfrm>
              <a:off x="1143000" y="1371600"/>
              <a:ext cx="27426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Debit Insurance Expense</a:t>
              </a:r>
            </a:p>
          </p:txBody>
        </p:sp>
        <p:grpSp>
          <p:nvGrpSpPr>
            <p:cNvPr id="49" name="Group 12"/>
            <p:cNvGrpSpPr/>
            <p:nvPr/>
          </p:nvGrpSpPr>
          <p:grpSpPr>
            <a:xfrm>
              <a:off x="762000" y="1371600"/>
              <a:ext cx="365760" cy="1539240"/>
              <a:chOff x="1066800" y="3048000"/>
              <a:chExt cx="365760" cy="1539240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>
                <a:off x="1249680" y="3124200"/>
                <a:ext cx="0" cy="146304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1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286000" y="5638800"/>
            <a:ext cx="3126432" cy="733485"/>
            <a:chOff x="762000" y="1038225"/>
            <a:chExt cx="3126432" cy="733485"/>
          </a:xfrm>
        </p:grpSpPr>
        <p:sp>
          <p:nvSpPr>
            <p:cNvPr id="53" name="Rectangle 52"/>
            <p:cNvSpPr/>
            <p:nvPr/>
          </p:nvSpPr>
          <p:spPr>
            <a:xfrm>
              <a:off x="1143000" y="1371600"/>
              <a:ext cx="27454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000" dirty="0" smtClean="0">
                  <a:solidFill>
                    <a:srgbClr val="0070C0"/>
                  </a:solidFill>
                </a:rPr>
                <a:t>Credit Prepaid Insurance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grpSp>
          <p:nvGrpSpPr>
            <p:cNvPr id="54" name="Group 12"/>
            <p:cNvGrpSpPr/>
            <p:nvPr/>
          </p:nvGrpSpPr>
          <p:grpSpPr>
            <a:xfrm>
              <a:off x="762000" y="1038225"/>
              <a:ext cx="365760" cy="699135"/>
              <a:chOff x="1066800" y="2714625"/>
              <a:chExt cx="365760" cy="699135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242492" y="2714625"/>
                <a:ext cx="7188" cy="409576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1066800" y="3048000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b="1" dirty="0" smtClean="0"/>
                  <a:t>2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Lesson 15-1 </a:t>
            </a:r>
            <a:r>
              <a:rPr lang="en-US" dirty="0" smtClean="0"/>
              <a:t>Audit Your Understanding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b="1" dirty="0">
                <a:solidFill>
                  <a:srgbClr val="FF0000"/>
                </a:solidFill>
                <a:ea typeface="Calibri"/>
                <a:cs typeface="Times New Roman"/>
              </a:rPr>
              <a:t>1.	</a:t>
            </a:r>
            <a:r>
              <a:rPr lang="en-US" dirty="0" smtClean="0">
                <a:ea typeface="Calibri"/>
                <a:cs typeface="Times New Roman"/>
              </a:rPr>
              <a:t>Which </a:t>
            </a:r>
            <a:r>
              <a:rPr lang="en-US" dirty="0">
                <a:ea typeface="Calibri"/>
                <a:cs typeface="Times New Roman"/>
              </a:rPr>
              <a:t>adjusting entry is unique to a corporation?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fld id="{FCD2455E-EC1D-45EA-B6B2-90AB88848C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5048250" y="228600"/>
            <a:ext cx="4095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sosceles Triangle 5"/>
          <p:cNvSpPr/>
          <p:nvPr/>
        </p:nvSpPr>
        <p:spPr>
          <a:xfrm rot="5400000">
            <a:off x="-228600" y="1084730"/>
            <a:ext cx="914400" cy="457200"/>
          </a:xfrm>
          <a:prstGeom prst="triangle">
            <a:avLst/>
          </a:prstGeom>
          <a:solidFill>
            <a:srgbClr val="FFA4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914400" y="3429000"/>
            <a:ext cx="7315200" cy="18288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ANSWER</a:t>
            </a:r>
          </a:p>
          <a:p>
            <a:pPr>
              <a:spcBef>
                <a:spcPct val="20000"/>
              </a:spcBef>
              <a:buClr>
                <a:srgbClr val="FF0000"/>
              </a:buClr>
            </a:pPr>
            <a:r>
              <a:rPr lang="en-US" sz="3200" dirty="0" smtClean="0">
                <a:ea typeface="Calibri"/>
                <a:cs typeface="Times New Roman"/>
              </a:rPr>
              <a:t>Federal income tax expense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9080" y="0"/>
            <a:ext cx="1188720" cy="381000"/>
            <a:chOff x="7879080" y="0"/>
            <a:chExt cx="1188720" cy="381000"/>
          </a:xfrm>
        </p:grpSpPr>
        <p:sp>
          <p:nvSpPr>
            <p:cNvPr id="10" name="Flowchart: Delay 9"/>
            <p:cNvSpPr/>
            <p:nvPr/>
          </p:nvSpPr>
          <p:spPr>
            <a:xfrm rot="5400000">
              <a:off x="8282940" y="-403860"/>
              <a:ext cx="381000" cy="1188720"/>
            </a:xfrm>
            <a:prstGeom prst="flowChartDelay">
              <a:avLst/>
            </a:prstGeom>
            <a:solidFill>
              <a:schemeClr val="accent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10012" y="0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Lesson 15-1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3B927D0F9B24F9A8549328320DE96" ma:contentTypeVersion="3" ma:contentTypeDescription="Create a new document." ma:contentTypeScope="" ma:versionID="c587ee95acd453a4f428ec6fd283fd7e">
  <xsd:schema xmlns:xsd="http://www.w3.org/2001/XMLSchema" xmlns:xs="http://www.w3.org/2001/XMLSchema" xmlns:p="http://schemas.microsoft.com/office/2006/metadata/properties" xmlns:ns2="93a3a46d-073c-4d11-b89a-b78f548e1217" targetNamespace="http://schemas.microsoft.com/office/2006/metadata/properties" ma:root="true" ma:fieldsID="396069a6e6bac8a42428bda4abf59bce" ns2:_="">
    <xsd:import namespace="93a3a46d-073c-4d11-b89a-b78f548e1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3a46d-073c-4d11-b89a-b78f548e1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A0B093-6ED2-4C4C-8822-68A2552101E8}"/>
</file>

<file path=customXml/itemProps2.xml><?xml version="1.0" encoding="utf-8"?>
<ds:datastoreItem xmlns:ds="http://schemas.openxmlformats.org/officeDocument/2006/customXml" ds:itemID="{88F60802-D34D-450E-910B-5D56CA966E91}"/>
</file>

<file path=customXml/itemProps3.xml><?xml version="1.0" encoding="utf-8"?>
<ds:datastoreItem xmlns:ds="http://schemas.openxmlformats.org/officeDocument/2006/customXml" ds:itemID="{92F99058-282B-4E9A-AF18-2E9BD1248A47}"/>
</file>

<file path=docProps/app.xml><?xml version="1.0" encoding="utf-8"?>
<Properties xmlns="http://schemas.openxmlformats.org/officeDocument/2006/extended-properties" xmlns:vt="http://schemas.openxmlformats.org/officeDocument/2006/docPropsVTypes">
  <TotalTime>3392</TotalTime>
  <Words>2001</Words>
  <Application>Microsoft Office PowerPoint</Application>
  <PresentationFormat>On-screen Show (4:3)</PresentationFormat>
  <Paragraphs>576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Times New Roman</vt:lpstr>
      <vt:lpstr>Custom Design</vt:lpstr>
      <vt:lpstr>PowerPoint Presentation</vt:lpstr>
      <vt:lpstr>Adjusting Account Balances</vt:lpstr>
      <vt:lpstr>Preparing an Unadjusted Trial Balance</vt:lpstr>
      <vt:lpstr>Preparing an Unadjusted Trial Balance</vt:lpstr>
      <vt:lpstr>Recording Adjusting Entries for Supplies</vt:lpstr>
      <vt:lpstr>Recording Adjusting Entries for Supplies</vt:lpstr>
      <vt:lpstr>Recording Adjusting Entries for Supplies</vt:lpstr>
      <vt:lpstr>Recording an Adjusting Entry for Prepaid Insurance</vt:lpstr>
      <vt:lpstr>Lesson 15-1 Audit Your Understanding</vt:lpstr>
      <vt:lpstr>Lesson 15-1 Audit Your Understanding</vt:lpstr>
      <vt:lpstr>Lesson 15-1 Audit Your Understanding</vt:lpstr>
      <vt:lpstr>Lesson 15-1 Audit Your Understanding</vt:lpstr>
      <vt:lpstr>Work Together 15-1 On You Own 15-1</vt:lpstr>
      <vt:lpstr>PowerPoint Presentation</vt:lpstr>
      <vt:lpstr>Recording an Adjusting Entry for Merchandise Inventory</vt:lpstr>
      <vt:lpstr>Recording an Adjusting Entry for Merchandise Inventory</vt:lpstr>
      <vt:lpstr>Journalizing the Adjusting Entry for Interest Receivable</vt:lpstr>
      <vt:lpstr>Journalizing the Adjusting Entry for Interest Receivable</vt:lpstr>
      <vt:lpstr>Lesson 15-2 Audit Your Understanding</vt:lpstr>
      <vt:lpstr>Lesson 15-2 Audit Your Understanding</vt:lpstr>
      <vt:lpstr>Lesson 15-2 Audit Your Understanding</vt:lpstr>
      <vt:lpstr>Lesson 15-2 Audit Your Understanding</vt:lpstr>
      <vt:lpstr>Work Together 15-2 On You Own 15-2</vt:lpstr>
      <vt:lpstr>PowerPoint Presentation</vt:lpstr>
      <vt:lpstr>Categories of Assets</vt:lpstr>
      <vt:lpstr>Depreciating Plant Assets</vt:lpstr>
      <vt:lpstr>Depreciating Plant Assets</vt:lpstr>
      <vt:lpstr>Depreciating Plant Assets— Original Cost </vt:lpstr>
      <vt:lpstr>Depreciating Plant Assets— Salvage Value </vt:lpstr>
      <vt:lpstr>Depreciating Plant Assets— Useful Life</vt:lpstr>
      <vt:lpstr>Straight-line Depreciation</vt:lpstr>
      <vt:lpstr>Accumulated Depreciation</vt:lpstr>
      <vt:lpstr>Book Value</vt:lpstr>
      <vt:lpstr>Journalizing the Adjusting Entry for Accumulated Depreciation</vt:lpstr>
      <vt:lpstr>Journalizing the Adjusting Entry for Accumulated Depreciation</vt:lpstr>
      <vt:lpstr>Lesson 15-3 Audit Your Understanding</vt:lpstr>
      <vt:lpstr>Lesson 15-3 Audit Your Understanding</vt:lpstr>
      <vt:lpstr>Lesson 15-3 Audit Your Understanding</vt:lpstr>
      <vt:lpstr>Lesson 15-3 Audit Your Understanding</vt:lpstr>
      <vt:lpstr>Work Together 15-3 On You Own 15-3</vt:lpstr>
      <vt:lpstr>PowerPoint Presentation</vt:lpstr>
      <vt:lpstr>Adjusting Entries</vt:lpstr>
      <vt:lpstr>Posting Adjusting Entries</vt:lpstr>
      <vt:lpstr>Calculating Income Before Federal Income Taxes </vt:lpstr>
      <vt:lpstr>Calculating Income Before Federal Income Taxes </vt:lpstr>
      <vt:lpstr>Calculating Federal Income Tax</vt:lpstr>
      <vt:lpstr>Calculating Federal Income Tax</vt:lpstr>
      <vt:lpstr>Journalizing the Adjusting Entry for Federal Income Tax Payable</vt:lpstr>
      <vt:lpstr>Journalizing the Adjusting Entry for Federal Income Tax Payable</vt:lpstr>
      <vt:lpstr>Completing an Adjusted Trial Balance</vt:lpstr>
      <vt:lpstr>Lesson 15-4 Audit Your Understanding</vt:lpstr>
      <vt:lpstr>Lesson 15-4 Audit Your Understanding</vt:lpstr>
      <vt:lpstr>Lesson 15-4 Audit Your Understanding</vt:lpstr>
      <vt:lpstr>Lesson 15-4 Audit Your Understanding</vt:lpstr>
      <vt:lpstr>Work Together 15-4 On You Own 15-4</vt:lpstr>
      <vt:lpstr>Application Problems</vt:lpstr>
      <vt:lpstr>Unit 15 Assessment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McLaughlin</dc:creator>
  <cp:lastModifiedBy>Bacu, Bill</cp:lastModifiedBy>
  <cp:revision>293</cp:revision>
  <dcterms:created xsi:type="dcterms:W3CDTF">2012-07-02T15:51:50Z</dcterms:created>
  <dcterms:modified xsi:type="dcterms:W3CDTF">2015-05-04T14:08:30Z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-748959103</vt:i4>
  </property>
  <property fmtid="{D5CDD505-2E9C-101B-9397-08002B2CF9AE}" pid="3" name="_NewReviewCycle">
    <vt:lpwstr/>
  </property>
  <property fmtid="{D5CDD505-2E9C-101B-9397-08002B2CF9AE}" pid="4" name="_EmailSubject">
    <vt:lpwstr>C21 PPT Sample Comments</vt:lpwstr>
  </property>
  <property fmtid="{D5CDD505-2E9C-101B-9397-08002B2CF9AE}" pid="5" name="_AuthorEmail">
    <vt:lpwstr>Diane.Bowdler@cengage.com</vt:lpwstr>
  </property>
  <property fmtid="{D5CDD505-2E9C-101B-9397-08002B2CF9AE}" pid="6" name="_AuthorEmailDisplayName">
    <vt:lpwstr>Bowdler, Diane</vt:lpwstr>
  </property>
  <property fmtid="{D5CDD505-2E9C-101B-9397-08002B2CF9AE}" pid="7" name="ContentTypeId">
    <vt:lpwstr>0x0101000C13B927D0F9B24F9A8549328320DE96</vt:lpwstr>
  </property>
  <property fmtid="{D5CDD505-2E9C-101B-9397-08002B2CF9AE}" pid="8" name="Order">
    <vt:r8>3000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</Properties>
</file>